
<file path=[Content_Types].xml><?xml version="1.0" encoding="utf-8"?>
<Types xmlns="http://schemas.openxmlformats.org/package/2006/content-types">
  <Default Extension="bmp" ContentType="image/bmp"/>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44" r:id="rId6"/>
    <p:sldMasterId id="2147483756" r:id="rId7"/>
    <p:sldMasterId id="2147483768" r:id="rId8"/>
    <p:sldMasterId id="2147483780" r:id="rId9"/>
    <p:sldMasterId id="2147483792" r:id="rId10"/>
  </p:sldMasterIdLst>
  <p:notesMasterIdLst>
    <p:notesMasterId r:id="rId88"/>
  </p:notesMasterIdLst>
  <p:sldIdLst>
    <p:sldId id="2921" r:id="rId11"/>
    <p:sldId id="2066" r:id="rId12"/>
    <p:sldId id="2900" r:id="rId13"/>
    <p:sldId id="2244" r:id="rId14"/>
    <p:sldId id="2262" r:id="rId15"/>
    <p:sldId id="417" r:id="rId16"/>
    <p:sldId id="418" r:id="rId17"/>
    <p:sldId id="498" r:id="rId18"/>
    <p:sldId id="421" r:id="rId19"/>
    <p:sldId id="499" r:id="rId20"/>
    <p:sldId id="500" r:id="rId21"/>
    <p:sldId id="424" r:id="rId22"/>
    <p:sldId id="427" r:id="rId23"/>
    <p:sldId id="428" r:id="rId24"/>
    <p:sldId id="2693" r:id="rId25"/>
    <p:sldId id="2901" r:id="rId26"/>
    <p:sldId id="330" r:id="rId27"/>
    <p:sldId id="2917" r:id="rId28"/>
    <p:sldId id="332" r:id="rId29"/>
    <p:sldId id="1058" r:id="rId30"/>
    <p:sldId id="335" r:id="rId31"/>
    <p:sldId id="2916" r:id="rId32"/>
    <p:sldId id="333" r:id="rId33"/>
    <p:sldId id="2903" r:id="rId34"/>
    <p:sldId id="337" r:id="rId35"/>
    <p:sldId id="340" r:id="rId36"/>
    <p:sldId id="341" r:id="rId37"/>
    <p:sldId id="389" r:id="rId38"/>
    <p:sldId id="339" r:id="rId39"/>
    <p:sldId id="2914" r:id="rId40"/>
    <p:sldId id="2918" r:id="rId41"/>
    <p:sldId id="2919" r:id="rId42"/>
    <p:sldId id="2911" r:id="rId43"/>
    <p:sldId id="2908" r:id="rId44"/>
    <p:sldId id="342" r:id="rId45"/>
    <p:sldId id="343" r:id="rId46"/>
    <p:sldId id="344" r:id="rId47"/>
    <p:sldId id="345" r:id="rId48"/>
    <p:sldId id="390" r:id="rId49"/>
    <p:sldId id="391" r:id="rId50"/>
    <p:sldId id="2902" r:id="rId51"/>
    <p:sldId id="359" r:id="rId52"/>
    <p:sldId id="257" r:id="rId53"/>
    <p:sldId id="259" r:id="rId54"/>
    <p:sldId id="258" r:id="rId55"/>
    <p:sldId id="2895" r:id="rId56"/>
    <p:sldId id="261" r:id="rId57"/>
    <p:sldId id="263" r:id="rId58"/>
    <p:sldId id="264" r:id="rId59"/>
    <p:sldId id="260" r:id="rId60"/>
    <p:sldId id="265" r:id="rId61"/>
    <p:sldId id="267" r:id="rId62"/>
    <p:sldId id="268" r:id="rId63"/>
    <p:sldId id="269" r:id="rId64"/>
    <p:sldId id="270" r:id="rId65"/>
    <p:sldId id="2910" r:id="rId66"/>
    <p:sldId id="348" r:id="rId67"/>
    <p:sldId id="392" r:id="rId68"/>
    <p:sldId id="2920" r:id="rId69"/>
    <p:sldId id="350" r:id="rId70"/>
    <p:sldId id="351" r:id="rId71"/>
    <p:sldId id="393" r:id="rId72"/>
    <p:sldId id="352" r:id="rId73"/>
    <p:sldId id="2909" r:id="rId74"/>
    <p:sldId id="353" r:id="rId75"/>
    <p:sldId id="354" r:id="rId76"/>
    <p:sldId id="347" r:id="rId77"/>
    <p:sldId id="356" r:id="rId78"/>
    <p:sldId id="2904" r:id="rId79"/>
    <p:sldId id="395" r:id="rId80"/>
    <p:sldId id="398" r:id="rId81"/>
    <p:sldId id="287" r:id="rId82"/>
    <p:sldId id="288" r:id="rId83"/>
    <p:sldId id="399" r:id="rId84"/>
    <p:sldId id="819" r:id="rId85"/>
    <p:sldId id="658" r:id="rId86"/>
    <p:sldId id="953" r:id="rId8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B7B"/>
    <a:srgbClr val="FE4530"/>
    <a:srgbClr val="A0EAF2"/>
    <a:srgbClr val="1DBFCF"/>
    <a:srgbClr val="000000"/>
    <a:srgbClr val="833C0C"/>
    <a:srgbClr val="FFCA6E"/>
    <a:srgbClr val="FFFFFF"/>
    <a:srgbClr val="5489AD"/>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6247" autoAdjust="0"/>
  </p:normalViewPr>
  <p:slideViewPr>
    <p:cSldViewPr snapToGrid="0">
      <p:cViewPr varScale="1">
        <p:scale>
          <a:sx n="103" d="100"/>
          <a:sy n="103" d="100"/>
        </p:scale>
        <p:origin x="240"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3938"/>
    </p:cViewPr>
  </p:sorterViewPr>
  <p:notesViewPr>
    <p:cSldViewPr snapToGrid="0">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07/relationships/hdphoto" Target="../media/hdphoto1.wdp"/><Relationship Id="rId1"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E861C-3FB3-4BB0-8444-884A079C1CFA}" type="doc">
      <dgm:prSet loTypeId="urn:microsoft.com/office/officeart/2011/layout/ThemePictureAccent" loCatId="picture" qsTypeId="urn:microsoft.com/office/officeart/2005/8/quickstyle/simple4" qsCatId="simple" csTypeId="urn:microsoft.com/office/officeart/2005/8/colors/accent1_1" csCatId="accent1" phldr="1"/>
      <dgm:spPr/>
      <dgm:t>
        <a:bodyPr/>
        <a:lstStyle/>
        <a:p>
          <a:endParaRPr lang="en-US"/>
        </a:p>
      </dgm:t>
    </dgm:pt>
    <dgm:pt modelId="{1FE09B1F-C5B5-4A00-BEB4-3258801BFFEF}">
      <dgm:prSet phldrT="[Text]"/>
      <dgm:spPr/>
      <dgm:t>
        <a:bodyPr/>
        <a:lstStyle/>
        <a:p>
          <a:endParaRPr lang="en-US" dirty="0"/>
        </a:p>
      </dgm:t>
    </dgm:pt>
    <dgm:pt modelId="{5279821E-985E-46DF-A0A9-7570974D2F27}" type="parTrans" cxnId="{E51A9ECF-438B-43E8-81E1-6D70C201009B}">
      <dgm:prSet/>
      <dgm:spPr/>
      <dgm:t>
        <a:bodyPr/>
        <a:lstStyle/>
        <a:p>
          <a:endParaRPr lang="en-US"/>
        </a:p>
      </dgm:t>
    </dgm:pt>
    <dgm:pt modelId="{083D0B6C-662E-453D-A710-0C3746C00D82}" type="sibTrans" cxnId="{E51A9ECF-438B-43E8-81E1-6D70C201009B}">
      <dgm:prSet/>
      <dgm:spPr/>
      <dgm:t>
        <a:bodyPr/>
        <a:lstStyle/>
        <a:p>
          <a:endParaRPr lang="en-US"/>
        </a:p>
      </dgm:t>
    </dgm:pt>
    <dgm:pt modelId="{400CDA38-4DC1-41E6-AFF8-95FEC794872A}">
      <dgm:prSet phldrT="[Text]" custT="1"/>
      <dgm:spPr/>
      <dgm:t>
        <a:bodyPr/>
        <a:lstStyle/>
        <a:p>
          <a:endParaRPr lang="en-US" sz="4000" dirty="0">
            <a:solidFill>
              <a:srgbClr val="FF0000"/>
            </a:solidFill>
          </a:endParaRPr>
        </a:p>
      </dgm:t>
    </dgm:pt>
    <dgm:pt modelId="{0152A9E7-74CB-4E66-BB33-66BCBDA00AF9}" type="sibTrans" cxnId="{35016797-B2A7-4F4F-BBC4-484FF89C1F9E}">
      <dgm:prSet/>
      <dgm:spPr/>
      <dgm:t>
        <a:bodyPr/>
        <a:lstStyle/>
        <a:p>
          <a:endParaRPr lang="en-US"/>
        </a:p>
      </dgm:t>
    </dgm:pt>
    <dgm:pt modelId="{969A84F1-C1B0-4C56-AF41-F59956069854}" type="parTrans" cxnId="{35016797-B2A7-4F4F-BBC4-484FF89C1F9E}">
      <dgm:prSet/>
      <dgm:spPr/>
      <dgm:t>
        <a:bodyPr/>
        <a:lstStyle/>
        <a:p>
          <a:endParaRPr lang="en-US"/>
        </a:p>
      </dgm:t>
    </dgm:pt>
    <dgm:pt modelId="{656EA22A-A596-49E4-9E68-3E6087EC8961}">
      <dgm:prSet phldrT="[Text]" custT="1"/>
      <dgm:spPr/>
      <dgm:t>
        <a:bodyPr/>
        <a:lstStyle/>
        <a:p>
          <a:endParaRPr lang="en-US" sz="1100" dirty="0"/>
        </a:p>
      </dgm:t>
    </dgm:pt>
    <dgm:pt modelId="{0348362F-1AFC-4643-AEBD-820CCA4EAD8B}" type="sibTrans" cxnId="{1646B128-1DD1-478A-A4A5-B89E784E271D}">
      <dgm:prSet/>
      <dgm:spPr/>
      <dgm:t>
        <a:bodyPr/>
        <a:lstStyle/>
        <a:p>
          <a:endParaRPr lang="en-US"/>
        </a:p>
      </dgm:t>
    </dgm:pt>
    <dgm:pt modelId="{4F50CADC-65A1-4A29-B1E6-E3E706A73044}" type="parTrans" cxnId="{1646B128-1DD1-478A-A4A5-B89E784E271D}">
      <dgm:prSet/>
      <dgm:spPr/>
      <dgm:t>
        <a:bodyPr/>
        <a:lstStyle/>
        <a:p>
          <a:endParaRPr lang="en-US"/>
        </a:p>
      </dgm:t>
    </dgm:pt>
    <dgm:pt modelId="{CB49E3E3-4DE5-4680-9AAF-39B7D7F88177}" type="pres">
      <dgm:prSet presAssocID="{0B0E861C-3FB3-4BB0-8444-884A079C1CFA}" presName="Name0" presStyleCnt="0">
        <dgm:presLayoutVars>
          <dgm:chMax val="6"/>
          <dgm:chPref val="6"/>
          <dgm:dir/>
        </dgm:presLayoutVars>
      </dgm:prSet>
      <dgm:spPr/>
    </dgm:pt>
    <dgm:pt modelId="{4143E829-DEB8-4800-AE2A-31C4CA93D31D}" type="pres">
      <dgm:prSet presAssocID="{400CDA38-4DC1-41E6-AFF8-95FEC794872A}" presName="Image1" presStyleCnt="0"/>
      <dgm:spPr/>
    </dgm:pt>
    <dgm:pt modelId="{46361362-6C06-4E1D-9C6E-92925FB79BD9}" type="pres">
      <dgm:prSet presAssocID="{400CDA38-4DC1-41E6-AFF8-95FEC794872A}" presName="Image" presStyleLbl="alignImgPlace1" presStyleIdx="0" presStyleCnt="3"/>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sketching on paper." title="SmartArt"/>
        </a:ext>
      </dgm:extLst>
    </dgm:pt>
    <dgm:pt modelId="{69899585-D303-4045-BF6A-BC63E22B89E8}" type="pres">
      <dgm:prSet presAssocID="{400CDA38-4DC1-41E6-AFF8-95FEC794872A}" presName="Accent1" presStyleCnt="0"/>
      <dgm:spPr/>
    </dgm:pt>
    <dgm:pt modelId="{1D22EEB3-B657-4C99-8E2D-FA48E9DCAB50}" type="pres">
      <dgm:prSet presAssocID="{400CDA38-4DC1-41E6-AFF8-95FEC794872A}" presName="Accent" presStyleLbl="parChTrans1D1" presStyleIdx="0" presStyleCnt="3"/>
      <dgm:spPr/>
    </dgm:pt>
    <dgm:pt modelId="{398A6B42-C70D-472E-992F-1D9599C06C15}" type="pres">
      <dgm:prSet presAssocID="{400CDA38-4DC1-41E6-AFF8-95FEC794872A}" presName="Text1" presStyleLbl="alignImgPlace1" presStyleIdx="0" presStyleCnt="3">
        <dgm:presLayoutVars>
          <dgm:chMax val="0"/>
          <dgm:chPref val="0"/>
          <dgm:bulletEnabled val="1"/>
        </dgm:presLayoutVars>
      </dgm:prSet>
      <dgm:spPr/>
    </dgm:pt>
    <dgm:pt modelId="{5ABA22FF-F6B6-42C4-AFD0-BFC1622F5EB7}" type="pres">
      <dgm:prSet presAssocID="{656EA22A-A596-49E4-9E68-3E6087EC8961}" presName="Image2" presStyleCnt="0"/>
      <dgm:spPr/>
    </dgm:pt>
    <dgm:pt modelId="{0A263FC7-C0E7-4E3D-A2BB-AD80625828A1}" type="pres">
      <dgm:prSet presAssocID="{656EA22A-A596-49E4-9E68-3E6087EC8961}" presName="Image" presStyleLbl="alignImgPlace1" presStyleIdx="1"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person's hands holding square plastic object and correcting architectural drawings of same." title="Sample Picture"/>
        </a:ext>
      </dgm:extLst>
    </dgm:pt>
    <dgm:pt modelId="{FD315CCD-127B-4B5F-9539-C95FE4F206D5}" type="pres">
      <dgm:prSet presAssocID="{656EA22A-A596-49E4-9E68-3E6087EC8961}" presName="Accent2" presStyleCnt="0"/>
      <dgm:spPr/>
    </dgm:pt>
    <dgm:pt modelId="{7FEA981B-B039-4E86-8AE2-B9B0A1A2E937}" type="pres">
      <dgm:prSet presAssocID="{656EA22A-A596-49E4-9E68-3E6087EC8961}" presName="Accent" presStyleLbl="parChTrans1D1" presStyleIdx="1" presStyleCnt="3"/>
      <dgm:spPr/>
    </dgm:pt>
    <dgm:pt modelId="{838176AB-4F1F-4F4D-885D-67E8E3B6FAE3}" type="pres">
      <dgm:prSet presAssocID="{656EA22A-A596-49E4-9E68-3E6087EC8961}" presName="Text2" presStyleLbl="alignImgPlace1" presStyleIdx="1" presStyleCnt="3" custLinFactNeighborX="265" custLinFactNeighborY="-13073">
        <dgm:presLayoutVars>
          <dgm:chMax val="0"/>
          <dgm:chPref val="0"/>
          <dgm:bulletEnabled val="1"/>
        </dgm:presLayoutVars>
      </dgm:prSet>
      <dgm:spPr/>
    </dgm:pt>
    <dgm:pt modelId="{4080C07C-8622-451F-BD1E-7A5BF7DFFDFD}" type="pres">
      <dgm:prSet presAssocID="{1FE09B1F-C5B5-4A00-BEB4-3258801BFFEF}" presName="Image3" presStyleCnt="0"/>
      <dgm:spPr/>
    </dgm:pt>
    <dgm:pt modelId="{EE1F57D0-B050-4A1B-AD06-A1DE2A11CDF0}" type="pres">
      <dgm:prSet presAssocID="{1FE09B1F-C5B5-4A00-BEB4-3258801BFFEF}" presName="Image" presStyleLbl="align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 pointing to chart." title="SmartArt"/>
        </a:ext>
      </dgm:extLst>
    </dgm:pt>
    <dgm:pt modelId="{93B3C69B-2CBA-4EDF-9914-5ED608F3FE6D}" type="pres">
      <dgm:prSet presAssocID="{1FE09B1F-C5B5-4A00-BEB4-3258801BFFEF}" presName="Accent3" presStyleCnt="0"/>
      <dgm:spPr/>
    </dgm:pt>
    <dgm:pt modelId="{CF88ADC5-7865-4478-8DDD-850C022D294F}" type="pres">
      <dgm:prSet presAssocID="{1FE09B1F-C5B5-4A00-BEB4-3258801BFFEF}" presName="Accent" presStyleLbl="parChTrans1D1" presStyleIdx="2" presStyleCnt="3"/>
      <dgm:spPr/>
    </dgm:pt>
    <dgm:pt modelId="{27742813-E0AE-4E65-8A1E-C3B88A91AC2E}" type="pres">
      <dgm:prSet presAssocID="{1FE09B1F-C5B5-4A00-BEB4-3258801BFFEF}" presName="Text3" presStyleLbl="alignImgPlace1" presStyleIdx="2" presStyleCnt="3">
        <dgm:presLayoutVars>
          <dgm:chMax val="0"/>
          <dgm:chPref val="0"/>
          <dgm:bulletEnabled val="1"/>
        </dgm:presLayoutVars>
      </dgm:prSet>
      <dgm:spPr/>
    </dgm:pt>
  </dgm:ptLst>
  <dgm:cxnLst>
    <dgm:cxn modelId="{0800791E-2EFF-4951-B9E6-A025C6582816}" type="presOf" srcId="{656EA22A-A596-49E4-9E68-3E6087EC8961}" destId="{838176AB-4F1F-4F4D-885D-67E8E3B6FAE3}" srcOrd="0" destOrd="0" presId="urn:microsoft.com/office/officeart/2011/layout/ThemePictureAccent"/>
    <dgm:cxn modelId="{1646B128-1DD1-478A-A4A5-B89E784E271D}" srcId="{0B0E861C-3FB3-4BB0-8444-884A079C1CFA}" destId="{656EA22A-A596-49E4-9E68-3E6087EC8961}" srcOrd="1" destOrd="0" parTransId="{4F50CADC-65A1-4A29-B1E6-E3E706A73044}" sibTransId="{0348362F-1AFC-4643-AEBD-820CCA4EAD8B}"/>
    <dgm:cxn modelId="{C28F8A59-258E-4FF4-ABDB-A916696A66E4}" type="presOf" srcId="{1FE09B1F-C5B5-4A00-BEB4-3258801BFFEF}" destId="{27742813-E0AE-4E65-8A1E-C3B88A91AC2E}" srcOrd="0" destOrd="0" presId="urn:microsoft.com/office/officeart/2011/layout/ThemePictureAccent"/>
    <dgm:cxn modelId="{6049138C-0E21-430F-869C-A2DA7E83D4A5}" type="presOf" srcId="{400CDA38-4DC1-41E6-AFF8-95FEC794872A}" destId="{398A6B42-C70D-472E-992F-1D9599C06C15}" srcOrd="0" destOrd="0" presId="urn:microsoft.com/office/officeart/2011/layout/ThemePictureAccent"/>
    <dgm:cxn modelId="{35016797-B2A7-4F4F-BBC4-484FF89C1F9E}" srcId="{0B0E861C-3FB3-4BB0-8444-884A079C1CFA}" destId="{400CDA38-4DC1-41E6-AFF8-95FEC794872A}" srcOrd="0" destOrd="0" parTransId="{969A84F1-C1B0-4C56-AF41-F59956069854}" sibTransId="{0152A9E7-74CB-4E66-BB33-66BCBDA00AF9}"/>
    <dgm:cxn modelId="{95C8F497-ACF9-41E6-8824-7CDC7B83548D}" type="presOf" srcId="{0B0E861C-3FB3-4BB0-8444-884A079C1CFA}" destId="{CB49E3E3-4DE5-4680-9AAF-39B7D7F88177}" srcOrd="0" destOrd="0" presId="urn:microsoft.com/office/officeart/2011/layout/ThemePictureAccent"/>
    <dgm:cxn modelId="{E51A9ECF-438B-43E8-81E1-6D70C201009B}" srcId="{0B0E861C-3FB3-4BB0-8444-884A079C1CFA}" destId="{1FE09B1F-C5B5-4A00-BEB4-3258801BFFEF}" srcOrd="2" destOrd="0" parTransId="{5279821E-985E-46DF-A0A9-7570974D2F27}" sibTransId="{083D0B6C-662E-453D-A710-0C3746C00D82}"/>
    <dgm:cxn modelId="{43416226-3778-4FC7-B390-0DC86CF5ADFC}" type="presParOf" srcId="{CB49E3E3-4DE5-4680-9AAF-39B7D7F88177}" destId="{4143E829-DEB8-4800-AE2A-31C4CA93D31D}" srcOrd="0" destOrd="0" presId="urn:microsoft.com/office/officeart/2011/layout/ThemePictureAccent"/>
    <dgm:cxn modelId="{385A76B3-7C2D-4559-91F7-AA36ABE389C5}" type="presParOf" srcId="{4143E829-DEB8-4800-AE2A-31C4CA93D31D}" destId="{46361362-6C06-4E1D-9C6E-92925FB79BD9}" srcOrd="0" destOrd="0" presId="urn:microsoft.com/office/officeart/2011/layout/ThemePictureAccent"/>
    <dgm:cxn modelId="{0FCE3CEB-4659-406B-843F-0D522FEFDFA3}" type="presParOf" srcId="{CB49E3E3-4DE5-4680-9AAF-39B7D7F88177}" destId="{69899585-D303-4045-BF6A-BC63E22B89E8}" srcOrd="1" destOrd="0" presId="urn:microsoft.com/office/officeart/2011/layout/ThemePictureAccent"/>
    <dgm:cxn modelId="{D64B1F3C-AFFE-4318-ABCA-1CA06D0EDE2F}" type="presParOf" srcId="{69899585-D303-4045-BF6A-BC63E22B89E8}" destId="{1D22EEB3-B657-4C99-8E2D-FA48E9DCAB50}" srcOrd="0" destOrd="0" presId="urn:microsoft.com/office/officeart/2011/layout/ThemePictureAccent"/>
    <dgm:cxn modelId="{AF9EA6F7-7F76-4E9F-AE92-176BB7AB6B5D}" type="presParOf" srcId="{CB49E3E3-4DE5-4680-9AAF-39B7D7F88177}" destId="{398A6B42-C70D-472E-992F-1D9599C06C15}" srcOrd="2" destOrd="0" presId="urn:microsoft.com/office/officeart/2011/layout/ThemePictureAccent"/>
    <dgm:cxn modelId="{2512AC96-7D0F-48F5-A58B-E154FF352844}" type="presParOf" srcId="{CB49E3E3-4DE5-4680-9AAF-39B7D7F88177}" destId="{5ABA22FF-F6B6-42C4-AFD0-BFC1622F5EB7}" srcOrd="3" destOrd="0" presId="urn:microsoft.com/office/officeart/2011/layout/ThemePictureAccent"/>
    <dgm:cxn modelId="{EA13CC57-408B-4074-943B-2AC6D0A8FEE4}" type="presParOf" srcId="{5ABA22FF-F6B6-42C4-AFD0-BFC1622F5EB7}" destId="{0A263FC7-C0E7-4E3D-A2BB-AD80625828A1}" srcOrd="0" destOrd="0" presId="urn:microsoft.com/office/officeart/2011/layout/ThemePictureAccent"/>
    <dgm:cxn modelId="{4A88027C-39CA-4374-B9DC-6797B720D906}" type="presParOf" srcId="{CB49E3E3-4DE5-4680-9AAF-39B7D7F88177}" destId="{FD315CCD-127B-4B5F-9539-C95FE4F206D5}" srcOrd="4" destOrd="0" presId="urn:microsoft.com/office/officeart/2011/layout/ThemePictureAccent"/>
    <dgm:cxn modelId="{0959A1EA-8B7D-483B-B083-7E51C7EDB363}" type="presParOf" srcId="{FD315CCD-127B-4B5F-9539-C95FE4F206D5}" destId="{7FEA981B-B039-4E86-8AE2-B9B0A1A2E937}" srcOrd="0" destOrd="0" presId="urn:microsoft.com/office/officeart/2011/layout/ThemePictureAccent"/>
    <dgm:cxn modelId="{752366D3-F71E-4F2F-97C7-E556CD68963A}" type="presParOf" srcId="{CB49E3E3-4DE5-4680-9AAF-39B7D7F88177}" destId="{838176AB-4F1F-4F4D-885D-67E8E3B6FAE3}" srcOrd="5" destOrd="0" presId="urn:microsoft.com/office/officeart/2011/layout/ThemePictureAccent"/>
    <dgm:cxn modelId="{9CB73E5F-D97E-41FA-A305-A7ACA717D5CA}" type="presParOf" srcId="{CB49E3E3-4DE5-4680-9AAF-39B7D7F88177}" destId="{4080C07C-8622-451F-BD1E-7A5BF7DFFDFD}" srcOrd="6" destOrd="0" presId="urn:microsoft.com/office/officeart/2011/layout/ThemePictureAccent"/>
    <dgm:cxn modelId="{21EE63C1-CD7E-4486-90D5-01A7A9E38DA2}" type="presParOf" srcId="{4080C07C-8622-451F-BD1E-7A5BF7DFFDFD}" destId="{EE1F57D0-B050-4A1B-AD06-A1DE2A11CDF0}" srcOrd="0" destOrd="0" presId="urn:microsoft.com/office/officeart/2011/layout/ThemePictureAccent"/>
    <dgm:cxn modelId="{92093A4E-DC8B-4DEE-ABB3-FCD5941A28C2}" type="presParOf" srcId="{CB49E3E3-4DE5-4680-9AAF-39B7D7F88177}" destId="{93B3C69B-2CBA-4EDF-9914-5ED608F3FE6D}" srcOrd="7" destOrd="0" presId="urn:microsoft.com/office/officeart/2011/layout/ThemePictureAccent"/>
    <dgm:cxn modelId="{F813CE11-82BF-4E18-8D37-AACDF2F47487}" type="presParOf" srcId="{93B3C69B-2CBA-4EDF-9914-5ED608F3FE6D}" destId="{CF88ADC5-7865-4478-8DDD-850C022D294F}" srcOrd="0" destOrd="0" presId="urn:microsoft.com/office/officeart/2011/layout/ThemePictureAccent"/>
    <dgm:cxn modelId="{817BE7DD-C7C1-4114-BC3B-904F89857982}" type="presParOf" srcId="{CB49E3E3-4DE5-4680-9AAF-39B7D7F88177}" destId="{27742813-E0AE-4E65-8A1E-C3B88A91AC2E}" srcOrd="8"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E861C-3FB3-4BB0-8444-884A079C1CFA}" type="doc">
      <dgm:prSet loTypeId="urn:microsoft.com/office/officeart/2011/layout/ThemePictureAccent" loCatId="picture" qsTypeId="urn:microsoft.com/office/officeart/2005/8/quickstyle/simple4" qsCatId="simple" csTypeId="urn:microsoft.com/office/officeart/2005/8/colors/accent1_1" csCatId="accent1" phldr="1"/>
      <dgm:spPr/>
      <dgm:t>
        <a:bodyPr/>
        <a:lstStyle/>
        <a:p>
          <a:endParaRPr lang="en-US"/>
        </a:p>
      </dgm:t>
    </dgm:pt>
    <dgm:pt modelId="{1FE09B1F-C5B5-4A00-BEB4-3258801BFFEF}">
      <dgm:prSet phldrT="[Text]"/>
      <dgm:spPr/>
      <dgm:t>
        <a:bodyPr/>
        <a:lstStyle/>
        <a:p>
          <a:endParaRPr lang="en-US" dirty="0"/>
        </a:p>
      </dgm:t>
    </dgm:pt>
    <dgm:pt modelId="{5279821E-985E-46DF-A0A9-7570974D2F27}" type="parTrans" cxnId="{E51A9ECF-438B-43E8-81E1-6D70C201009B}">
      <dgm:prSet/>
      <dgm:spPr/>
      <dgm:t>
        <a:bodyPr/>
        <a:lstStyle/>
        <a:p>
          <a:endParaRPr lang="en-US"/>
        </a:p>
      </dgm:t>
    </dgm:pt>
    <dgm:pt modelId="{083D0B6C-662E-453D-A710-0C3746C00D82}" type="sibTrans" cxnId="{E51A9ECF-438B-43E8-81E1-6D70C201009B}">
      <dgm:prSet/>
      <dgm:spPr/>
      <dgm:t>
        <a:bodyPr/>
        <a:lstStyle/>
        <a:p>
          <a:endParaRPr lang="en-US"/>
        </a:p>
      </dgm:t>
    </dgm:pt>
    <dgm:pt modelId="{400CDA38-4DC1-41E6-AFF8-95FEC794872A}">
      <dgm:prSet phldrT="[Text]" custT="1"/>
      <dgm:spPr/>
      <dgm:t>
        <a:bodyPr/>
        <a:lstStyle/>
        <a:p>
          <a:endParaRPr lang="en-US" sz="4000" dirty="0">
            <a:solidFill>
              <a:srgbClr val="FF0000"/>
            </a:solidFill>
          </a:endParaRPr>
        </a:p>
      </dgm:t>
    </dgm:pt>
    <dgm:pt modelId="{0152A9E7-74CB-4E66-BB33-66BCBDA00AF9}" type="sibTrans" cxnId="{35016797-B2A7-4F4F-BBC4-484FF89C1F9E}">
      <dgm:prSet/>
      <dgm:spPr/>
      <dgm:t>
        <a:bodyPr/>
        <a:lstStyle/>
        <a:p>
          <a:endParaRPr lang="en-US"/>
        </a:p>
      </dgm:t>
    </dgm:pt>
    <dgm:pt modelId="{969A84F1-C1B0-4C56-AF41-F59956069854}" type="parTrans" cxnId="{35016797-B2A7-4F4F-BBC4-484FF89C1F9E}">
      <dgm:prSet/>
      <dgm:spPr/>
      <dgm:t>
        <a:bodyPr/>
        <a:lstStyle/>
        <a:p>
          <a:endParaRPr lang="en-US"/>
        </a:p>
      </dgm:t>
    </dgm:pt>
    <dgm:pt modelId="{656EA22A-A596-49E4-9E68-3E6087EC8961}">
      <dgm:prSet phldrT="[Text]" custT="1"/>
      <dgm:spPr/>
      <dgm:t>
        <a:bodyPr/>
        <a:lstStyle/>
        <a:p>
          <a:endParaRPr lang="en-US" sz="1100" dirty="0"/>
        </a:p>
      </dgm:t>
    </dgm:pt>
    <dgm:pt modelId="{0348362F-1AFC-4643-AEBD-820CCA4EAD8B}" type="sibTrans" cxnId="{1646B128-1DD1-478A-A4A5-B89E784E271D}">
      <dgm:prSet/>
      <dgm:spPr/>
      <dgm:t>
        <a:bodyPr/>
        <a:lstStyle/>
        <a:p>
          <a:endParaRPr lang="en-US"/>
        </a:p>
      </dgm:t>
    </dgm:pt>
    <dgm:pt modelId="{4F50CADC-65A1-4A29-B1E6-E3E706A73044}" type="parTrans" cxnId="{1646B128-1DD1-478A-A4A5-B89E784E271D}">
      <dgm:prSet/>
      <dgm:spPr/>
      <dgm:t>
        <a:bodyPr/>
        <a:lstStyle/>
        <a:p>
          <a:endParaRPr lang="en-US"/>
        </a:p>
      </dgm:t>
    </dgm:pt>
    <dgm:pt modelId="{CB49E3E3-4DE5-4680-9AAF-39B7D7F88177}" type="pres">
      <dgm:prSet presAssocID="{0B0E861C-3FB3-4BB0-8444-884A079C1CFA}" presName="Name0" presStyleCnt="0">
        <dgm:presLayoutVars>
          <dgm:chMax val="6"/>
          <dgm:chPref val="6"/>
          <dgm:dir/>
        </dgm:presLayoutVars>
      </dgm:prSet>
      <dgm:spPr/>
    </dgm:pt>
    <dgm:pt modelId="{4143E829-DEB8-4800-AE2A-31C4CA93D31D}" type="pres">
      <dgm:prSet presAssocID="{400CDA38-4DC1-41E6-AFF8-95FEC794872A}" presName="Image1" presStyleCnt="0"/>
      <dgm:spPr/>
    </dgm:pt>
    <dgm:pt modelId="{46361362-6C06-4E1D-9C6E-92925FB79BD9}" type="pres">
      <dgm:prSet presAssocID="{400CDA38-4DC1-41E6-AFF8-95FEC794872A}" presName="Image" presStyleLbl="alignImgPlace1" presStyleIdx="0" presStyleCnt="3"/>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sketching on paper." title="SmartArt"/>
        </a:ext>
      </dgm:extLst>
    </dgm:pt>
    <dgm:pt modelId="{69899585-D303-4045-BF6A-BC63E22B89E8}" type="pres">
      <dgm:prSet presAssocID="{400CDA38-4DC1-41E6-AFF8-95FEC794872A}" presName="Accent1" presStyleCnt="0"/>
      <dgm:spPr/>
    </dgm:pt>
    <dgm:pt modelId="{1D22EEB3-B657-4C99-8E2D-FA48E9DCAB50}" type="pres">
      <dgm:prSet presAssocID="{400CDA38-4DC1-41E6-AFF8-95FEC794872A}" presName="Accent" presStyleLbl="parChTrans1D1" presStyleIdx="0" presStyleCnt="3"/>
      <dgm:spPr/>
    </dgm:pt>
    <dgm:pt modelId="{398A6B42-C70D-472E-992F-1D9599C06C15}" type="pres">
      <dgm:prSet presAssocID="{400CDA38-4DC1-41E6-AFF8-95FEC794872A}" presName="Text1" presStyleLbl="alignImgPlace1" presStyleIdx="0" presStyleCnt="3">
        <dgm:presLayoutVars>
          <dgm:chMax val="0"/>
          <dgm:chPref val="0"/>
          <dgm:bulletEnabled val="1"/>
        </dgm:presLayoutVars>
      </dgm:prSet>
      <dgm:spPr/>
    </dgm:pt>
    <dgm:pt modelId="{5ABA22FF-F6B6-42C4-AFD0-BFC1622F5EB7}" type="pres">
      <dgm:prSet presAssocID="{656EA22A-A596-49E4-9E68-3E6087EC8961}" presName="Image2" presStyleCnt="0"/>
      <dgm:spPr/>
    </dgm:pt>
    <dgm:pt modelId="{0A263FC7-C0E7-4E3D-A2BB-AD80625828A1}" type="pres">
      <dgm:prSet presAssocID="{656EA22A-A596-49E4-9E68-3E6087EC8961}" presName="Image" presStyleLbl="alignImgPlace1" presStyleIdx="1"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person's hands holding square plastic object and correcting architectural drawings of same." title="Sample Picture"/>
        </a:ext>
      </dgm:extLst>
    </dgm:pt>
    <dgm:pt modelId="{FD315CCD-127B-4B5F-9539-C95FE4F206D5}" type="pres">
      <dgm:prSet presAssocID="{656EA22A-A596-49E4-9E68-3E6087EC8961}" presName="Accent2" presStyleCnt="0"/>
      <dgm:spPr/>
    </dgm:pt>
    <dgm:pt modelId="{7FEA981B-B039-4E86-8AE2-B9B0A1A2E937}" type="pres">
      <dgm:prSet presAssocID="{656EA22A-A596-49E4-9E68-3E6087EC8961}" presName="Accent" presStyleLbl="parChTrans1D1" presStyleIdx="1" presStyleCnt="3"/>
      <dgm:spPr/>
    </dgm:pt>
    <dgm:pt modelId="{838176AB-4F1F-4F4D-885D-67E8E3B6FAE3}" type="pres">
      <dgm:prSet presAssocID="{656EA22A-A596-49E4-9E68-3E6087EC8961}" presName="Text2" presStyleLbl="alignImgPlace1" presStyleIdx="1" presStyleCnt="3" custLinFactNeighborX="265" custLinFactNeighborY="-13073">
        <dgm:presLayoutVars>
          <dgm:chMax val="0"/>
          <dgm:chPref val="0"/>
          <dgm:bulletEnabled val="1"/>
        </dgm:presLayoutVars>
      </dgm:prSet>
      <dgm:spPr/>
    </dgm:pt>
    <dgm:pt modelId="{4080C07C-8622-451F-BD1E-7A5BF7DFFDFD}" type="pres">
      <dgm:prSet presAssocID="{1FE09B1F-C5B5-4A00-BEB4-3258801BFFEF}" presName="Image3" presStyleCnt="0"/>
      <dgm:spPr/>
    </dgm:pt>
    <dgm:pt modelId="{EE1F57D0-B050-4A1B-AD06-A1DE2A11CDF0}" type="pres">
      <dgm:prSet presAssocID="{1FE09B1F-C5B5-4A00-BEB4-3258801BFFEF}" presName="Image" presStyleLbl="align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 pointing to chart." title="SmartArt"/>
        </a:ext>
      </dgm:extLst>
    </dgm:pt>
    <dgm:pt modelId="{93B3C69B-2CBA-4EDF-9914-5ED608F3FE6D}" type="pres">
      <dgm:prSet presAssocID="{1FE09B1F-C5B5-4A00-BEB4-3258801BFFEF}" presName="Accent3" presStyleCnt="0"/>
      <dgm:spPr/>
    </dgm:pt>
    <dgm:pt modelId="{CF88ADC5-7865-4478-8DDD-850C022D294F}" type="pres">
      <dgm:prSet presAssocID="{1FE09B1F-C5B5-4A00-BEB4-3258801BFFEF}" presName="Accent" presStyleLbl="parChTrans1D1" presStyleIdx="2" presStyleCnt="3"/>
      <dgm:spPr/>
    </dgm:pt>
    <dgm:pt modelId="{27742813-E0AE-4E65-8A1E-C3B88A91AC2E}" type="pres">
      <dgm:prSet presAssocID="{1FE09B1F-C5B5-4A00-BEB4-3258801BFFEF}" presName="Text3" presStyleLbl="alignImgPlace1" presStyleIdx="2" presStyleCnt="3">
        <dgm:presLayoutVars>
          <dgm:chMax val="0"/>
          <dgm:chPref val="0"/>
          <dgm:bulletEnabled val="1"/>
        </dgm:presLayoutVars>
      </dgm:prSet>
      <dgm:spPr/>
    </dgm:pt>
  </dgm:ptLst>
  <dgm:cxnLst>
    <dgm:cxn modelId="{0800791E-2EFF-4951-B9E6-A025C6582816}" type="presOf" srcId="{656EA22A-A596-49E4-9E68-3E6087EC8961}" destId="{838176AB-4F1F-4F4D-885D-67E8E3B6FAE3}" srcOrd="0" destOrd="0" presId="urn:microsoft.com/office/officeart/2011/layout/ThemePictureAccent"/>
    <dgm:cxn modelId="{1646B128-1DD1-478A-A4A5-B89E784E271D}" srcId="{0B0E861C-3FB3-4BB0-8444-884A079C1CFA}" destId="{656EA22A-A596-49E4-9E68-3E6087EC8961}" srcOrd="1" destOrd="0" parTransId="{4F50CADC-65A1-4A29-B1E6-E3E706A73044}" sibTransId="{0348362F-1AFC-4643-AEBD-820CCA4EAD8B}"/>
    <dgm:cxn modelId="{C28F8A59-258E-4FF4-ABDB-A916696A66E4}" type="presOf" srcId="{1FE09B1F-C5B5-4A00-BEB4-3258801BFFEF}" destId="{27742813-E0AE-4E65-8A1E-C3B88A91AC2E}" srcOrd="0" destOrd="0" presId="urn:microsoft.com/office/officeart/2011/layout/ThemePictureAccent"/>
    <dgm:cxn modelId="{6049138C-0E21-430F-869C-A2DA7E83D4A5}" type="presOf" srcId="{400CDA38-4DC1-41E6-AFF8-95FEC794872A}" destId="{398A6B42-C70D-472E-992F-1D9599C06C15}" srcOrd="0" destOrd="0" presId="urn:microsoft.com/office/officeart/2011/layout/ThemePictureAccent"/>
    <dgm:cxn modelId="{35016797-B2A7-4F4F-BBC4-484FF89C1F9E}" srcId="{0B0E861C-3FB3-4BB0-8444-884A079C1CFA}" destId="{400CDA38-4DC1-41E6-AFF8-95FEC794872A}" srcOrd="0" destOrd="0" parTransId="{969A84F1-C1B0-4C56-AF41-F59956069854}" sibTransId="{0152A9E7-74CB-4E66-BB33-66BCBDA00AF9}"/>
    <dgm:cxn modelId="{95C8F497-ACF9-41E6-8824-7CDC7B83548D}" type="presOf" srcId="{0B0E861C-3FB3-4BB0-8444-884A079C1CFA}" destId="{CB49E3E3-4DE5-4680-9AAF-39B7D7F88177}" srcOrd="0" destOrd="0" presId="urn:microsoft.com/office/officeart/2011/layout/ThemePictureAccent"/>
    <dgm:cxn modelId="{E51A9ECF-438B-43E8-81E1-6D70C201009B}" srcId="{0B0E861C-3FB3-4BB0-8444-884A079C1CFA}" destId="{1FE09B1F-C5B5-4A00-BEB4-3258801BFFEF}" srcOrd="2" destOrd="0" parTransId="{5279821E-985E-46DF-A0A9-7570974D2F27}" sibTransId="{083D0B6C-662E-453D-A710-0C3746C00D82}"/>
    <dgm:cxn modelId="{43416226-3778-4FC7-B390-0DC86CF5ADFC}" type="presParOf" srcId="{CB49E3E3-4DE5-4680-9AAF-39B7D7F88177}" destId="{4143E829-DEB8-4800-AE2A-31C4CA93D31D}" srcOrd="0" destOrd="0" presId="urn:microsoft.com/office/officeart/2011/layout/ThemePictureAccent"/>
    <dgm:cxn modelId="{385A76B3-7C2D-4559-91F7-AA36ABE389C5}" type="presParOf" srcId="{4143E829-DEB8-4800-AE2A-31C4CA93D31D}" destId="{46361362-6C06-4E1D-9C6E-92925FB79BD9}" srcOrd="0" destOrd="0" presId="urn:microsoft.com/office/officeart/2011/layout/ThemePictureAccent"/>
    <dgm:cxn modelId="{0FCE3CEB-4659-406B-843F-0D522FEFDFA3}" type="presParOf" srcId="{CB49E3E3-4DE5-4680-9AAF-39B7D7F88177}" destId="{69899585-D303-4045-BF6A-BC63E22B89E8}" srcOrd="1" destOrd="0" presId="urn:microsoft.com/office/officeart/2011/layout/ThemePictureAccent"/>
    <dgm:cxn modelId="{D64B1F3C-AFFE-4318-ABCA-1CA06D0EDE2F}" type="presParOf" srcId="{69899585-D303-4045-BF6A-BC63E22B89E8}" destId="{1D22EEB3-B657-4C99-8E2D-FA48E9DCAB50}" srcOrd="0" destOrd="0" presId="urn:microsoft.com/office/officeart/2011/layout/ThemePictureAccent"/>
    <dgm:cxn modelId="{AF9EA6F7-7F76-4E9F-AE92-176BB7AB6B5D}" type="presParOf" srcId="{CB49E3E3-4DE5-4680-9AAF-39B7D7F88177}" destId="{398A6B42-C70D-472E-992F-1D9599C06C15}" srcOrd="2" destOrd="0" presId="urn:microsoft.com/office/officeart/2011/layout/ThemePictureAccent"/>
    <dgm:cxn modelId="{2512AC96-7D0F-48F5-A58B-E154FF352844}" type="presParOf" srcId="{CB49E3E3-4DE5-4680-9AAF-39B7D7F88177}" destId="{5ABA22FF-F6B6-42C4-AFD0-BFC1622F5EB7}" srcOrd="3" destOrd="0" presId="urn:microsoft.com/office/officeart/2011/layout/ThemePictureAccent"/>
    <dgm:cxn modelId="{EA13CC57-408B-4074-943B-2AC6D0A8FEE4}" type="presParOf" srcId="{5ABA22FF-F6B6-42C4-AFD0-BFC1622F5EB7}" destId="{0A263FC7-C0E7-4E3D-A2BB-AD80625828A1}" srcOrd="0" destOrd="0" presId="urn:microsoft.com/office/officeart/2011/layout/ThemePictureAccent"/>
    <dgm:cxn modelId="{4A88027C-39CA-4374-B9DC-6797B720D906}" type="presParOf" srcId="{CB49E3E3-4DE5-4680-9AAF-39B7D7F88177}" destId="{FD315CCD-127B-4B5F-9539-C95FE4F206D5}" srcOrd="4" destOrd="0" presId="urn:microsoft.com/office/officeart/2011/layout/ThemePictureAccent"/>
    <dgm:cxn modelId="{0959A1EA-8B7D-483B-B083-7E51C7EDB363}" type="presParOf" srcId="{FD315CCD-127B-4B5F-9539-C95FE4F206D5}" destId="{7FEA981B-B039-4E86-8AE2-B9B0A1A2E937}" srcOrd="0" destOrd="0" presId="urn:microsoft.com/office/officeart/2011/layout/ThemePictureAccent"/>
    <dgm:cxn modelId="{752366D3-F71E-4F2F-97C7-E556CD68963A}" type="presParOf" srcId="{CB49E3E3-4DE5-4680-9AAF-39B7D7F88177}" destId="{838176AB-4F1F-4F4D-885D-67E8E3B6FAE3}" srcOrd="5" destOrd="0" presId="urn:microsoft.com/office/officeart/2011/layout/ThemePictureAccent"/>
    <dgm:cxn modelId="{9CB73E5F-D97E-41FA-A305-A7ACA717D5CA}" type="presParOf" srcId="{CB49E3E3-4DE5-4680-9AAF-39B7D7F88177}" destId="{4080C07C-8622-451F-BD1E-7A5BF7DFFDFD}" srcOrd="6" destOrd="0" presId="urn:microsoft.com/office/officeart/2011/layout/ThemePictureAccent"/>
    <dgm:cxn modelId="{21EE63C1-CD7E-4486-90D5-01A7A9E38DA2}" type="presParOf" srcId="{4080C07C-8622-451F-BD1E-7A5BF7DFFDFD}" destId="{EE1F57D0-B050-4A1B-AD06-A1DE2A11CDF0}" srcOrd="0" destOrd="0" presId="urn:microsoft.com/office/officeart/2011/layout/ThemePictureAccent"/>
    <dgm:cxn modelId="{92093A4E-DC8B-4DEE-ABB3-FCD5941A28C2}" type="presParOf" srcId="{CB49E3E3-4DE5-4680-9AAF-39B7D7F88177}" destId="{93B3C69B-2CBA-4EDF-9914-5ED608F3FE6D}" srcOrd="7" destOrd="0" presId="urn:microsoft.com/office/officeart/2011/layout/ThemePictureAccent"/>
    <dgm:cxn modelId="{F813CE11-82BF-4E18-8D37-AACDF2F47487}" type="presParOf" srcId="{93B3C69B-2CBA-4EDF-9914-5ED608F3FE6D}" destId="{CF88ADC5-7865-4478-8DDD-850C022D294F}" srcOrd="0" destOrd="0" presId="urn:microsoft.com/office/officeart/2011/layout/ThemePictureAccent"/>
    <dgm:cxn modelId="{817BE7DD-C7C1-4114-BC3B-904F89857982}" type="presParOf" srcId="{CB49E3E3-4DE5-4680-9AAF-39B7D7F88177}" destId="{27742813-E0AE-4E65-8A1E-C3B88A91AC2E}" srcOrd="8"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61362-6C06-4E1D-9C6E-92925FB79BD9}">
      <dsp:nvSpPr>
        <dsp:cNvPr id="0" name=""/>
        <dsp:cNvSpPr/>
      </dsp:nvSpPr>
      <dsp:spPr>
        <a:xfrm>
          <a:off x="90707" y="2118607"/>
          <a:ext cx="4891678" cy="3024892"/>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1D22EEB3-B657-4C99-8E2D-FA48E9DCAB50}">
      <dsp:nvSpPr>
        <dsp:cNvPr id="0" name=""/>
        <dsp:cNvSpPr/>
      </dsp:nvSpPr>
      <dsp:spPr>
        <a:xfrm>
          <a:off x="331341" y="2346979"/>
          <a:ext cx="4420004" cy="2550147"/>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8A6B42-C70D-472E-992F-1D9599C06C15}">
      <dsp:nvSpPr>
        <dsp:cNvPr id="0" name=""/>
        <dsp:cNvSpPr/>
      </dsp:nvSpPr>
      <dsp:spPr>
        <a:xfrm>
          <a:off x="331341" y="4131259"/>
          <a:ext cx="4420004" cy="771010"/>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76200" tIns="25400" rIns="76200" bIns="0" numCol="1" spcCol="1270" anchor="b" anchorCtr="0">
          <a:noAutofit/>
        </a:bodyPr>
        <a:lstStyle/>
        <a:p>
          <a:pPr marL="0" lvl="0" indent="0" algn="r" defTabSz="1778000">
            <a:lnSpc>
              <a:spcPct val="100000"/>
            </a:lnSpc>
            <a:spcBef>
              <a:spcPct val="0"/>
            </a:spcBef>
            <a:spcAft>
              <a:spcPct val="35000"/>
            </a:spcAft>
            <a:buNone/>
          </a:pPr>
          <a:endParaRPr lang="en-US" sz="4000" kern="1200" dirty="0">
            <a:solidFill>
              <a:srgbClr val="FF0000"/>
            </a:solidFill>
          </a:endParaRPr>
        </a:p>
      </dsp:txBody>
      <dsp:txXfrm>
        <a:off x="331341" y="4131259"/>
        <a:ext cx="4420004" cy="771010"/>
      </dsp:txXfrm>
    </dsp:sp>
    <dsp:sp modelId="{0A263FC7-C0E7-4E3D-A2BB-AD80625828A1}">
      <dsp:nvSpPr>
        <dsp:cNvPr id="0" name=""/>
        <dsp:cNvSpPr/>
      </dsp:nvSpPr>
      <dsp:spPr>
        <a:xfrm>
          <a:off x="3083141" y="0"/>
          <a:ext cx="1914006" cy="195761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FEA981B-B039-4E86-8AE2-B9B0A1A2E937}">
      <dsp:nvSpPr>
        <dsp:cNvPr id="0" name=""/>
        <dsp:cNvSpPr/>
      </dsp:nvSpPr>
      <dsp:spPr>
        <a:xfrm>
          <a:off x="3200506" y="118814"/>
          <a:ext cx="1677062" cy="1719472"/>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8176AB-4F1F-4F4D-885D-67E8E3B6FAE3}">
      <dsp:nvSpPr>
        <dsp:cNvPr id="0" name=""/>
        <dsp:cNvSpPr/>
      </dsp:nvSpPr>
      <dsp:spPr>
        <a:xfrm>
          <a:off x="3203474" y="1257277"/>
          <a:ext cx="1677062" cy="513835"/>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20955" tIns="6985" rIns="20955" bIns="0" numCol="1" spcCol="1270" anchor="b" anchorCtr="0">
          <a:noAutofit/>
        </a:bodyPr>
        <a:lstStyle/>
        <a:p>
          <a:pPr marL="0" lvl="0" indent="0" algn="r" defTabSz="488950">
            <a:lnSpc>
              <a:spcPct val="90000"/>
            </a:lnSpc>
            <a:spcBef>
              <a:spcPct val="0"/>
            </a:spcBef>
            <a:spcAft>
              <a:spcPct val="35000"/>
            </a:spcAft>
            <a:buNone/>
          </a:pPr>
          <a:endParaRPr lang="en-US" sz="1100" kern="1200" dirty="0"/>
        </a:p>
      </dsp:txBody>
      <dsp:txXfrm>
        <a:off x="3203474" y="1257277"/>
        <a:ext cx="1677062" cy="513835"/>
      </dsp:txXfrm>
    </dsp:sp>
    <dsp:sp modelId="{EE1F57D0-B050-4A1B-AD06-A1DE2A11CDF0}">
      <dsp:nvSpPr>
        <dsp:cNvPr id="0" name=""/>
        <dsp:cNvSpPr/>
      </dsp:nvSpPr>
      <dsp:spPr>
        <a:xfrm>
          <a:off x="5144038" y="3290296"/>
          <a:ext cx="2328105" cy="1442751"/>
        </a:xfrm>
        <a:prstGeom prst="rect">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F88ADC5-7865-4478-8DDD-850C022D294F}">
      <dsp:nvSpPr>
        <dsp:cNvPr id="0" name=""/>
        <dsp:cNvSpPr/>
      </dsp:nvSpPr>
      <dsp:spPr>
        <a:xfrm>
          <a:off x="5262141" y="3409626"/>
          <a:ext cx="2091161" cy="1205636"/>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742813-E0AE-4E65-8A1E-C3B88A91AC2E}">
      <dsp:nvSpPr>
        <dsp:cNvPr id="0" name=""/>
        <dsp:cNvSpPr/>
      </dsp:nvSpPr>
      <dsp:spPr>
        <a:xfrm>
          <a:off x="5262141" y="4101426"/>
          <a:ext cx="2091161" cy="513835"/>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66675" tIns="22225" rIns="66675" bIns="0" numCol="1" spcCol="1270" anchor="b" anchorCtr="0">
          <a:noAutofit/>
        </a:bodyPr>
        <a:lstStyle/>
        <a:p>
          <a:pPr marL="0" lvl="0" indent="0" algn="r" defTabSz="1555750">
            <a:lnSpc>
              <a:spcPct val="90000"/>
            </a:lnSpc>
            <a:spcBef>
              <a:spcPct val="0"/>
            </a:spcBef>
            <a:spcAft>
              <a:spcPct val="35000"/>
            </a:spcAft>
            <a:buNone/>
          </a:pPr>
          <a:endParaRPr lang="en-US" sz="3500" kern="1200" dirty="0"/>
        </a:p>
      </dsp:txBody>
      <dsp:txXfrm>
        <a:off x="5262141" y="4101426"/>
        <a:ext cx="2091161" cy="513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61362-6C06-4E1D-9C6E-92925FB79BD9}">
      <dsp:nvSpPr>
        <dsp:cNvPr id="0" name=""/>
        <dsp:cNvSpPr/>
      </dsp:nvSpPr>
      <dsp:spPr>
        <a:xfrm>
          <a:off x="90707" y="2118607"/>
          <a:ext cx="4891678" cy="3024892"/>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1D22EEB3-B657-4C99-8E2D-FA48E9DCAB50}">
      <dsp:nvSpPr>
        <dsp:cNvPr id="0" name=""/>
        <dsp:cNvSpPr/>
      </dsp:nvSpPr>
      <dsp:spPr>
        <a:xfrm>
          <a:off x="331341" y="2346979"/>
          <a:ext cx="4420004" cy="2550147"/>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8A6B42-C70D-472E-992F-1D9599C06C15}">
      <dsp:nvSpPr>
        <dsp:cNvPr id="0" name=""/>
        <dsp:cNvSpPr/>
      </dsp:nvSpPr>
      <dsp:spPr>
        <a:xfrm>
          <a:off x="331341" y="4131259"/>
          <a:ext cx="4420004" cy="771010"/>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76200" tIns="25400" rIns="76200" bIns="0" numCol="1" spcCol="1270" anchor="b" anchorCtr="0">
          <a:noAutofit/>
        </a:bodyPr>
        <a:lstStyle/>
        <a:p>
          <a:pPr marL="0" lvl="0" indent="0" algn="r" defTabSz="1778000">
            <a:lnSpc>
              <a:spcPct val="100000"/>
            </a:lnSpc>
            <a:spcBef>
              <a:spcPct val="0"/>
            </a:spcBef>
            <a:spcAft>
              <a:spcPct val="35000"/>
            </a:spcAft>
            <a:buNone/>
          </a:pPr>
          <a:endParaRPr lang="en-US" sz="4000" kern="1200" dirty="0">
            <a:solidFill>
              <a:srgbClr val="FF0000"/>
            </a:solidFill>
          </a:endParaRPr>
        </a:p>
      </dsp:txBody>
      <dsp:txXfrm>
        <a:off x="331341" y="4131259"/>
        <a:ext cx="4420004" cy="771010"/>
      </dsp:txXfrm>
    </dsp:sp>
    <dsp:sp modelId="{0A263FC7-C0E7-4E3D-A2BB-AD80625828A1}">
      <dsp:nvSpPr>
        <dsp:cNvPr id="0" name=""/>
        <dsp:cNvSpPr/>
      </dsp:nvSpPr>
      <dsp:spPr>
        <a:xfrm>
          <a:off x="3083141" y="0"/>
          <a:ext cx="1914006" cy="195761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FEA981B-B039-4E86-8AE2-B9B0A1A2E937}">
      <dsp:nvSpPr>
        <dsp:cNvPr id="0" name=""/>
        <dsp:cNvSpPr/>
      </dsp:nvSpPr>
      <dsp:spPr>
        <a:xfrm>
          <a:off x="3200506" y="118814"/>
          <a:ext cx="1677062" cy="1719472"/>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8176AB-4F1F-4F4D-885D-67E8E3B6FAE3}">
      <dsp:nvSpPr>
        <dsp:cNvPr id="0" name=""/>
        <dsp:cNvSpPr/>
      </dsp:nvSpPr>
      <dsp:spPr>
        <a:xfrm>
          <a:off x="3203474" y="1257277"/>
          <a:ext cx="1677062" cy="513835"/>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20955" tIns="6985" rIns="20955" bIns="0" numCol="1" spcCol="1270" anchor="b" anchorCtr="0">
          <a:noAutofit/>
        </a:bodyPr>
        <a:lstStyle/>
        <a:p>
          <a:pPr marL="0" lvl="0" indent="0" algn="r" defTabSz="488950">
            <a:lnSpc>
              <a:spcPct val="90000"/>
            </a:lnSpc>
            <a:spcBef>
              <a:spcPct val="0"/>
            </a:spcBef>
            <a:spcAft>
              <a:spcPct val="35000"/>
            </a:spcAft>
            <a:buNone/>
          </a:pPr>
          <a:endParaRPr lang="en-US" sz="1100" kern="1200" dirty="0"/>
        </a:p>
      </dsp:txBody>
      <dsp:txXfrm>
        <a:off x="3203474" y="1257277"/>
        <a:ext cx="1677062" cy="513835"/>
      </dsp:txXfrm>
    </dsp:sp>
    <dsp:sp modelId="{EE1F57D0-B050-4A1B-AD06-A1DE2A11CDF0}">
      <dsp:nvSpPr>
        <dsp:cNvPr id="0" name=""/>
        <dsp:cNvSpPr/>
      </dsp:nvSpPr>
      <dsp:spPr>
        <a:xfrm>
          <a:off x="5144038" y="3290296"/>
          <a:ext cx="2328105" cy="1442751"/>
        </a:xfrm>
        <a:prstGeom prst="rect">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F88ADC5-7865-4478-8DDD-850C022D294F}">
      <dsp:nvSpPr>
        <dsp:cNvPr id="0" name=""/>
        <dsp:cNvSpPr/>
      </dsp:nvSpPr>
      <dsp:spPr>
        <a:xfrm>
          <a:off x="5262141" y="3409626"/>
          <a:ext cx="2091161" cy="1205636"/>
        </a:xfrm>
        <a:prstGeom prst="rect">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742813-E0AE-4E65-8A1E-C3B88A91AC2E}">
      <dsp:nvSpPr>
        <dsp:cNvPr id="0" name=""/>
        <dsp:cNvSpPr/>
      </dsp:nvSpPr>
      <dsp:spPr>
        <a:xfrm>
          <a:off x="5262141" y="4101426"/>
          <a:ext cx="2091161" cy="513835"/>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1">
          <a:scrgbClr r="0" g="0" b="0"/>
        </a:fillRef>
        <a:effectRef idx="2">
          <a:scrgbClr r="0" g="0" b="0"/>
        </a:effectRef>
        <a:fontRef idx="minor"/>
      </dsp:style>
      <dsp:txBody>
        <a:bodyPr spcFirstLastPara="0" vert="horz" wrap="square" lIns="66675" tIns="22225" rIns="66675" bIns="0" numCol="1" spcCol="1270" anchor="b" anchorCtr="0">
          <a:noAutofit/>
        </a:bodyPr>
        <a:lstStyle/>
        <a:p>
          <a:pPr marL="0" lvl="0" indent="0" algn="r" defTabSz="1555750">
            <a:lnSpc>
              <a:spcPct val="90000"/>
            </a:lnSpc>
            <a:spcBef>
              <a:spcPct val="0"/>
            </a:spcBef>
            <a:spcAft>
              <a:spcPct val="35000"/>
            </a:spcAft>
            <a:buNone/>
          </a:pPr>
          <a:endParaRPr lang="en-US" sz="3500" kern="1200" dirty="0"/>
        </a:p>
      </dsp:txBody>
      <dsp:txXfrm>
        <a:off x="5262141" y="4101426"/>
        <a:ext cx="2091161" cy="513835"/>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E23F978-0FDC-4878-BD01-F6B173EE20BE}" type="datetimeFigureOut">
              <a:rPr lang="en-US" smtClean="0"/>
              <a:t>4/2/2026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242E707-BC53-4239-8481-835A4F8F05FA}" type="slidenum">
              <a:rPr lang="en-US" smtClean="0"/>
              <a:t>‹#›</a:t>
            </a:fld>
            <a:endParaRPr lang="en-US"/>
          </a:p>
        </p:txBody>
      </p:sp>
    </p:spTree>
    <p:extLst>
      <p:ext uri="{BB962C8B-B14F-4D97-AF65-F5344CB8AC3E}">
        <p14:creationId xmlns:p14="http://schemas.microsoft.com/office/powerpoint/2010/main" val="408534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2117-D36C-3D0C-8ACC-94115FF63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7F816-655C-412D-4357-3671632AA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C18D8-B822-2593-7D0F-5F5565686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EE9658-0DB4-18CA-5E35-009EA8F59166}"/>
              </a:ext>
            </a:extLst>
          </p:cNvPr>
          <p:cNvSpPr>
            <a:spLocks noGrp="1"/>
          </p:cNvSpPr>
          <p:nvPr>
            <p:ph type="sldNum" sz="quarter" idx="10"/>
          </p:nvPr>
        </p:nvSpPr>
        <p:spPr/>
        <p:txBody>
          <a:bodyPr/>
          <a:lstStyle/>
          <a:p>
            <a:pPr defTabSz="935553">
              <a:defRPr/>
            </a:pPr>
            <a:fld id="{ECB5FAA0-DA90-435B-AF94-2EAAA4BEE556}" type="slidenum">
              <a:rPr lang="en-US">
                <a:solidFill>
                  <a:prstClr val="black"/>
                </a:solidFill>
                <a:latin typeface="Calibri" panose="020F0502020204030204"/>
              </a:rPr>
              <a:pPr defTabSz="935553">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67524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42E707-BC53-4239-8481-835A4F8F05FA}" type="slidenum">
              <a:rPr lang="en-US" smtClean="0"/>
              <a:t>31</a:t>
            </a:fld>
            <a:endParaRPr lang="en-US"/>
          </a:p>
        </p:txBody>
      </p:sp>
    </p:spTree>
    <p:extLst>
      <p:ext uri="{BB962C8B-B14F-4D97-AF65-F5344CB8AC3E}">
        <p14:creationId xmlns:p14="http://schemas.microsoft.com/office/powerpoint/2010/main" val="383327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C867-667B-FD3F-1339-921D7DD0A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CD29F-B2E9-5114-2930-705379730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E31D2-3808-4BEA-3732-0417CCDC3F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644ADA-1B63-27BE-7723-F519E82E6A89}"/>
              </a:ext>
            </a:extLst>
          </p:cNvPr>
          <p:cNvSpPr>
            <a:spLocks noGrp="1"/>
          </p:cNvSpPr>
          <p:nvPr>
            <p:ph type="sldNum" sz="quarter" idx="5"/>
          </p:nvPr>
        </p:nvSpPr>
        <p:spPr/>
        <p:txBody>
          <a:bodyPr/>
          <a:lstStyle/>
          <a:p>
            <a:pPr defTabSz="935553">
              <a:defRPr/>
            </a:pPr>
            <a:fld id="{52C393C4-D100-4C4B-8BC2-5346A0CED807}" type="slidenum">
              <a:rPr lang="en-US">
                <a:solidFill>
                  <a:prstClr val="black"/>
                </a:solidFill>
                <a:latin typeface="Aptos" panose="02110004020202020204"/>
              </a:rPr>
              <a:pPr defTabSz="935553">
                <a:defRPr/>
              </a:pPr>
              <a:t>41</a:t>
            </a:fld>
            <a:endParaRPr lang="en-US">
              <a:solidFill>
                <a:prstClr val="black"/>
              </a:solidFill>
              <a:latin typeface="Aptos" panose="02110004020202020204"/>
            </a:endParaRPr>
          </a:p>
        </p:txBody>
      </p:sp>
    </p:spTree>
    <p:extLst>
      <p:ext uri="{BB962C8B-B14F-4D97-AF65-F5344CB8AC3E}">
        <p14:creationId xmlns:p14="http://schemas.microsoft.com/office/powerpoint/2010/main" val="113268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C867-667B-FD3F-1339-921D7DD0A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CD29F-B2E9-5114-2930-705379730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E31D2-3808-4BEA-3732-0417CCDC3F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644ADA-1B63-27BE-7723-F519E82E6A89}"/>
              </a:ext>
            </a:extLst>
          </p:cNvPr>
          <p:cNvSpPr>
            <a:spLocks noGrp="1"/>
          </p:cNvSpPr>
          <p:nvPr>
            <p:ph type="sldNum" sz="quarter" idx="5"/>
          </p:nvPr>
        </p:nvSpPr>
        <p:spPr/>
        <p:txBody>
          <a:bodyPr/>
          <a:lstStyle/>
          <a:p>
            <a:pPr marL="0" marR="0" lvl="0" indent="0" algn="r" defTabSz="935553" rtl="0" eaLnBrk="1" fontAlgn="auto" latinLnBrk="0" hangingPunct="1">
              <a:lnSpc>
                <a:spcPct val="100000"/>
              </a:lnSpc>
              <a:spcBef>
                <a:spcPts val="0"/>
              </a:spcBef>
              <a:spcAft>
                <a:spcPts val="0"/>
              </a:spcAft>
              <a:buClrTx/>
              <a:buSzTx/>
              <a:buFontTx/>
              <a:buNone/>
              <a:tabLst/>
              <a:defRPr/>
            </a:pPr>
            <a:fld id="{52C393C4-D100-4C4B-8BC2-5346A0CED80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5553"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366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Bottom Line</a:t>
            </a:r>
            <a:endParaRPr lang="en-US" dirty="0"/>
          </a:p>
          <a:p>
            <a:r>
              <a:rPr lang="en-US" dirty="0"/>
              <a:t>Not only is this permissible, it's a strategically coherent combination — particularly in a close corporation dispute involving minority shareholder oppression or director misconduct. The same factual record of wrongdoing that drives the derivative claims can simultaneously justify placing a custodian in control to protect the corporation while the case plays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928E5-9AAF-47EC-B147-E650CEAACC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49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2E707-BC53-4239-8481-835A4F8F05FA}" type="slidenum">
              <a:rPr lang="en-US" smtClean="0"/>
              <a:t>50</a:t>
            </a:fld>
            <a:endParaRPr lang="en-US"/>
          </a:p>
        </p:txBody>
      </p:sp>
    </p:spTree>
    <p:extLst>
      <p:ext uri="{BB962C8B-B14F-4D97-AF65-F5344CB8AC3E}">
        <p14:creationId xmlns:p14="http://schemas.microsoft.com/office/powerpoint/2010/main" val="23049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2E707-BC53-4239-8481-835A4F8F05FA}" type="slidenum">
              <a:rPr lang="en-US" smtClean="0"/>
              <a:t>70</a:t>
            </a:fld>
            <a:endParaRPr lang="en-US"/>
          </a:p>
        </p:txBody>
      </p:sp>
    </p:spTree>
    <p:extLst>
      <p:ext uri="{BB962C8B-B14F-4D97-AF65-F5344CB8AC3E}">
        <p14:creationId xmlns:p14="http://schemas.microsoft.com/office/powerpoint/2010/main" val="193329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CBCD0FC5-9E8C-49B5-841A-715044A24069}" type="slidenum">
              <a:rPr lang="en-US">
                <a:solidFill>
                  <a:prstClr val="black"/>
                </a:solidFill>
                <a:latin typeface="Calibri"/>
              </a:rPr>
              <a:pPr defTabSz="924916">
                <a:defRPr/>
              </a:pPr>
              <a:t>75</a:t>
            </a:fld>
            <a:endParaRPr lang="en-US">
              <a:solidFill>
                <a:prstClr val="black"/>
              </a:solidFill>
              <a:latin typeface="Calibri"/>
            </a:endParaRPr>
          </a:p>
        </p:txBody>
      </p:sp>
    </p:spTree>
    <p:extLst>
      <p:ext uri="{BB962C8B-B14F-4D97-AF65-F5344CB8AC3E}">
        <p14:creationId xmlns:p14="http://schemas.microsoft.com/office/powerpoint/2010/main" val="321668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CBCD0FC5-9E8C-49B5-841A-715044A24069}" type="slidenum">
              <a:rPr lang="en-US">
                <a:solidFill>
                  <a:prstClr val="black"/>
                </a:solidFill>
                <a:latin typeface="Calibri"/>
              </a:rPr>
              <a:pPr defTabSz="924916">
                <a:defRPr/>
              </a:pPr>
              <a:t>76</a:t>
            </a:fld>
            <a:endParaRPr lang="en-US">
              <a:solidFill>
                <a:prstClr val="black"/>
              </a:solidFill>
              <a:latin typeface="Calibri"/>
            </a:endParaRPr>
          </a:p>
        </p:txBody>
      </p:sp>
    </p:spTree>
    <p:extLst>
      <p:ext uri="{BB962C8B-B14F-4D97-AF65-F5344CB8AC3E}">
        <p14:creationId xmlns:p14="http://schemas.microsoft.com/office/powerpoint/2010/main" val="428128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020196">
              <a:defRPr/>
            </a:pPr>
            <a:fld id="{E498236E-E202-4B8D-AF5B-42A1D0FAD055}" type="slidenum">
              <a:rPr lang="en-US">
                <a:solidFill>
                  <a:prstClr val="black"/>
                </a:solidFill>
                <a:latin typeface="Calibri" panose="020F0502020204030204"/>
              </a:rPr>
              <a:pPr defTabSz="102019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861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7141">
              <a:defRPr/>
            </a:pPr>
            <a:fld id="{A082C70C-9FD6-4EA7-B6DF-5B1458A11598}" type="slidenum">
              <a:rPr lang="en-US">
                <a:solidFill>
                  <a:prstClr val="black"/>
                </a:solidFill>
                <a:latin typeface="Calibri" panose="020F0502020204030204"/>
              </a:rPr>
              <a:pPr defTabSz="95714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938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733425"/>
            <a:ext cx="6516687"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8111">
              <a:defRPr/>
            </a:pPr>
            <a:fld id="{88BE6BA3-E703-46E0-B6D4-79A1391FA8DE}" type="slidenum">
              <a:rPr lang="en-US">
                <a:solidFill>
                  <a:prstClr val="black"/>
                </a:solidFill>
                <a:latin typeface="Calibri"/>
              </a:rPr>
              <a:pPr defTabSz="968111">
                <a:defRPr/>
              </a:pPr>
              <a:t>8</a:t>
            </a:fld>
            <a:endParaRPr lang="en-US">
              <a:solidFill>
                <a:prstClr val="black"/>
              </a:solidFill>
              <a:latin typeface="Calibri"/>
            </a:endParaRPr>
          </a:p>
        </p:txBody>
      </p:sp>
    </p:spTree>
    <p:extLst>
      <p:ext uri="{BB962C8B-B14F-4D97-AF65-F5344CB8AC3E}">
        <p14:creationId xmlns:p14="http://schemas.microsoft.com/office/powerpoint/2010/main" val="3902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815975" y="1222375"/>
            <a:ext cx="5862638" cy="3297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1534" indent="-308281">
              <a:defRPr>
                <a:solidFill>
                  <a:schemeClr val="tx1"/>
                </a:solidFill>
                <a:latin typeface="Arial" panose="020B0604020202020204" pitchFamily="34" charset="0"/>
                <a:cs typeface="Arial" panose="020B0604020202020204" pitchFamily="34" charset="0"/>
              </a:defRPr>
            </a:lvl2pPr>
            <a:lvl3pPr marL="1233130" indent="-246626">
              <a:defRPr>
                <a:solidFill>
                  <a:schemeClr val="tx1"/>
                </a:solidFill>
                <a:latin typeface="Arial" panose="020B0604020202020204" pitchFamily="34" charset="0"/>
                <a:cs typeface="Arial" panose="020B0604020202020204" pitchFamily="34" charset="0"/>
              </a:defRPr>
            </a:lvl3pPr>
            <a:lvl4pPr marL="1726382" indent="-246626">
              <a:defRPr>
                <a:solidFill>
                  <a:schemeClr val="tx1"/>
                </a:solidFill>
                <a:latin typeface="Arial" panose="020B0604020202020204" pitchFamily="34" charset="0"/>
                <a:cs typeface="Arial" panose="020B0604020202020204" pitchFamily="34" charset="0"/>
              </a:defRPr>
            </a:lvl4pPr>
            <a:lvl5pPr marL="2219633" indent="-246626">
              <a:defRPr>
                <a:solidFill>
                  <a:schemeClr val="tx1"/>
                </a:solidFill>
                <a:latin typeface="Arial" panose="020B0604020202020204" pitchFamily="34" charset="0"/>
                <a:cs typeface="Arial" panose="020B0604020202020204" pitchFamily="34" charset="0"/>
              </a:defRPr>
            </a:lvl5pPr>
            <a:lvl6pPr marL="2712883"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6136"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9387"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2639"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8111">
              <a:defRPr/>
            </a:pPr>
            <a:fld id="{2239F6F3-BCC9-49B1-817F-3C2B49599BD0}" type="slidenum">
              <a:rPr lang="en-US" altLang="en-US">
                <a:solidFill>
                  <a:prstClr val="black"/>
                </a:solidFill>
                <a:latin typeface="Calibri" panose="020F0502020204030204" pitchFamily="34" charset="0"/>
              </a:rPr>
              <a:pPr defTabSz="968111">
                <a:defRPr/>
              </a:pPr>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815975" y="1222375"/>
            <a:ext cx="5862638" cy="3297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1534" indent="-308281">
              <a:defRPr>
                <a:solidFill>
                  <a:schemeClr val="tx1"/>
                </a:solidFill>
                <a:latin typeface="Arial" panose="020B0604020202020204" pitchFamily="34" charset="0"/>
                <a:cs typeface="Arial" panose="020B0604020202020204" pitchFamily="34" charset="0"/>
              </a:defRPr>
            </a:lvl2pPr>
            <a:lvl3pPr marL="1233130" indent="-246626">
              <a:defRPr>
                <a:solidFill>
                  <a:schemeClr val="tx1"/>
                </a:solidFill>
                <a:latin typeface="Arial" panose="020B0604020202020204" pitchFamily="34" charset="0"/>
                <a:cs typeface="Arial" panose="020B0604020202020204" pitchFamily="34" charset="0"/>
              </a:defRPr>
            </a:lvl3pPr>
            <a:lvl4pPr marL="1726382" indent="-246626">
              <a:defRPr>
                <a:solidFill>
                  <a:schemeClr val="tx1"/>
                </a:solidFill>
                <a:latin typeface="Arial" panose="020B0604020202020204" pitchFamily="34" charset="0"/>
                <a:cs typeface="Arial" panose="020B0604020202020204" pitchFamily="34" charset="0"/>
              </a:defRPr>
            </a:lvl4pPr>
            <a:lvl5pPr marL="2219633" indent="-246626">
              <a:defRPr>
                <a:solidFill>
                  <a:schemeClr val="tx1"/>
                </a:solidFill>
                <a:latin typeface="Arial" panose="020B0604020202020204" pitchFamily="34" charset="0"/>
                <a:cs typeface="Arial" panose="020B0604020202020204" pitchFamily="34" charset="0"/>
              </a:defRPr>
            </a:lvl5pPr>
            <a:lvl6pPr marL="2712883"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6136"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9387"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2639"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8111">
              <a:defRPr/>
            </a:pPr>
            <a:fld id="{2A685415-B560-4765-A89E-AB11D189AF3A}" type="slidenum">
              <a:rPr lang="en-US" altLang="en-US">
                <a:solidFill>
                  <a:prstClr val="black"/>
                </a:solidFill>
                <a:latin typeface="Calibri" panose="020F0502020204030204" pitchFamily="34" charset="0"/>
              </a:rPr>
              <a:pPr defTabSz="968111">
                <a:defRPr/>
              </a:pPr>
              <a:t>12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815975" y="1222375"/>
            <a:ext cx="5862638" cy="3297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1534" indent="-308281">
              <a:defRPr>
                <a:solidFill>
                  <a:schemeClr val="tx1"/>
                </a:solidFill>
                <a:latin typeface="Arial" panose="020B0604020202020204" pitchFamily="34" charset="0"/>
                <a:cs typeface="Arial" panose="020B0604020202020204" pitchFamily="34" charset="0"/>
              </a:defRPr>
            </a:lvl2pPr>
            <a:lvl3pPr marL="1233130" indent="-246626">
              <a:defRPr>
                <a:solidFill>
                  <a:schemeClr val="tx1"/>
                </a:solidFill>
                <a:latin typeface="Arial" panose="020B0604020202020204" pitchFamily="34" charset="0"/>
                <a:cs typeface="Arial" panose="020B0604020202020204" pitchFamily="34" charset="0"/>
              </a:defRPr>
            </a:lvl3pPr>
            <a:lvl4pPr marL="1726382" indent="-246626">
              <a:defRPr>
                <a:solidFill>
                  <a:schemeClr val="tx1"/>
                </a:solidFill>
                <a:latin typeface="Arial" panose="020B0604020202020204" pitchFamily="34" charset="0"/>
                <a:cs typeface="Arial" panose="020B0604020202020204" pitchFamily="34" charset="0"/>
              </a:defRPr>
            </a:lvl4pPr>
            <a:lvl5pPr marL="2219633" indent="-246626">
              <a:defRPr>
                <a:solidFill>
                  <a:schemeClr val="tx1"/>
                </a:solidFill>
                <a:latin typeface="Arial" panose="020B0604020202020204" pitchFamily="34" charset="0"/>
                <a:cs typeface="Arial" panose="020B0604020202020204" pitchFamily="34" charset="0"/>
              </a:defRPr>
            </a:lvl5pPr>
            <a:lvl6pPr marL="2712883"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6136"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9387"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2639"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8111">
              <a:defRPr/>
            </a:pPr>
            <a:fld id="{16DEDCF2-3D6B-4A6E-B1B8-7096948B347A}" type="slidenum">
              <a:rPr lang="en-US" altLang="en-US">
                <a:solidFill>
                  <a:prstClr val="black"/>
                </a:solidFill>
                <a:latin typeface="Calibri" panose="020F0502020204030204" pitchFamily="34" charset="0"/>
              </a:rPr>
              <a:pPr defTabSz="968111">
                <a:def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7883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815975" y="1222375"/>
            <a:ext cx="5862638" cy="3297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1534" indent="-308281">
              <a:defRPr>
                <a:solidFill>
                  <a:schemeClr val="tx1"/>
                </a:solidFill>
                <a:latin typeface="Arial" panose="020B0604020202020204" pitchFamily="34" charset="0"/>
                <a:cs typeface="Arial" panose="020B0604020202020204" pitchFamily="34" charset="0"/>
              </a:defRPr>
            </a:lvl2pPr>
            <a:lvl3pPr marL="1233130" indent="-246626">
              <a:defRPr>
                <a:solidFill>
                  <a:schemeClr val="tx1"/>
                </a:solidFill>
                <a:latin typeface="Arial" panose="020B0604020202020204" pitchFamily="34" charset="0"/>
                <a:cs typeface="Arial" panose="020B0604020202020204" pitchFamily="34" charset="0"/>
              </a:defRPr>
            </a:lvl3pPr>
            <a:lvl4pPr marL="1726382" indent="-246626">
              <a:defRPr>
                <a:solidFill>
                  <a:schemeClr val="tx1"/>
                </a:solidFill>
                <a:latin typeface="Arial" panose="020B0604020202020204" pitchFamily="34" charset="0"/>
                <a:cs typeface="Arial" panose="020B0604020202020204" pitchFamily="34" charset="0"/>
              </a:defRPr>
            </a:lvl4pPr>
            <a:lvl5pPr marL="2219633" indent="-246626">
              <a:defRPr>
                <a:solidFill>
                  <a:schemeClr val="tx1"/>
                </a:solidFill>
                <a:latin typeface="Arial" panose="020B0604020202020204" pitchFamily="34" charset="0"/>
                <a:cs typeface="Arial" panose="020B0604020202020204" pitchFamily="34" charset="0"/>
              </a:defRPr>
            </a:lvl5pPr>
            <a:lvl6pPr marL="2712883"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6136"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9387"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2639" indent="-246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8111">
              <a:defRPr/>
            </a:pPr>
            <a:fld id="{0A18D298-4453-4368-B7D8-98F580763E09}" type="slidenum">
              <a:rPr lang="en-US" altLang="en-US">
                <a:solidFill>
                  <a:prstClr val="black"/>
                </a:solidFill>
                <a:latin typeface="Calibri" panose="020F0502020204030204" pitchFamily="34" charset="0"/>
              </a:rPr>
              <a:pPr defTabSz="968111">
                <a:def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8599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F795-118B-FC1D-1599-CB70D097E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D0507-0A15-725C-52BB-3B38BE19B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31949-8EA3-6C11-C118-98265CA018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7F58C-3F95-74F0-5FD2-4D06A3489886}"/>
              </a:ext>
            </a:extLst>
          </p:cNvPr>
          <p:cNvSpPr>
            <a:spLocks noGrp="1"/>
          </p:cNvSpPr>
          <p:nvPr>
            <p:ph type="sldNum" sz="quarter" idx="10"/>
          </p:nvPr>
        </p:nvSpPr>
        <p:spPr/>
        <p:txBody>
          <a:bodyPr/>
          <a:lstStyle/>
          <a:p>
            <a:pPr defTabSz="935553">
              <a:defRPr/>
            </a:pPr>
            <a:fld id="{ECB5FAA0-DA90-435B-AF94-2EAAA4BEE556}" type="slidenum">
              <a:rPr lang="en-US">
                <a:solidFill>
                  <a:prstClr val="black"/>
                </a:solidFill>
                <a:latin typeface="Calibri" panose="020F0502020204030204"/>
              </a:rPr>
              <a:pPr defTabSz="935553">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2043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9F4A-5902-47A0-A1FD-81D5CEC214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BC18B-870F-4B70-9B0C-C218E6440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AE3D6E-43D1-420E-84A1-DDD16701B1A7}"/>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99B5EF86-6531-4BF6-A2FD-472BA442F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87A7A-675B-40A0-8657-D5EE1ABDC2CA}"/>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175658912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D923-AEA2-4794-A1ED-99ABBE8508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EF632-B0ED-4AE4-8F2F-DDAA86E7E0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7B98F-9CCC-4733-A5D6-F13436ACDBAF}"/>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90C389E0-6733-4A21-9F2B-CA76914D1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CAEF5-18C6-45A7-B6FB-DF014441D3A6}"/>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237696591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5C348-6A53-4AAD-B739-59563A6C3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C1845-F4E5-4E1E-A268-B76B770577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0914B-3BAD-4B65-B43E-A4FFE7AF1156}"/>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079766EB-98A8-4A2F-BCE8-D753C0913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7A2F2-AD30-4F22-B602-105F4098F329}"/>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205224344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50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20098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350656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109121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74808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1537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51338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7475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273125"/>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94542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3C5B-6E3F-4E4A-9E17-50213EF49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790B5-62B7-46A9-AD0D-22CBAAE3C7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9305E-4E80-4F3F-B2E3-0834337C44FA}"/>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D368724C-5F19-44A7-9113-3A871CF36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0F95B-3885-46E3-848A-5287E13EEE1C}"/>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3747369005"/>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76158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50737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53672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9DA3-5468-159A-E7C2-860A68939C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BA5CF-AB88-E27F-CBCA-7EBADFA35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4F12FF-FDB7-7712-B973-22783AF44C0F}"/>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E967CD83-F6D3-383B-6AAA-66AF984B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4E24A-EBEB-A9A4-D5AE-D056F07B77AE}"/>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368881752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1349-CAE5-959B-977B-1E30A2B7C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C9B9D-06D3-720D-96F9-69D7760F3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EEE98-5AF9-23D7-613A-A819ECF0E482}"/>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3191CECF-9E9E-5568-3A00-8B393C550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6ED37-9075-7521-7281-96A3EF86CC45}"/>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2670046277"/>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652B-DD1E-9634-5EA7-7AF5698E8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ACE35-DBB0-894C-0CEE-11EB4FE5C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350EB-D2C3-5ED5-F010-2D8146AD7358}"/>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D79C572D-2E2E-85EE-0E00-2F101FAA7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50FC-EFAA-1BCC-78AA-2E8F2CE9C8CA}"/>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2056971784"/>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A8F8-2A92-2A06-018C-5386F7441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F4A9A-C515-B291-BFC7-1FA6E7320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BF221-9D4C-5EA8-5645-089FCD7F8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BD4D6-F647-7E61-7C36-A094DC4FAB2B}"/>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6" name="Footer Placeholder 5">
            <a:extLst>
              <a:ext uri="{FF2B5EF4-FFF2-40B4-BE49-F238E27FC236}">
                <a16:creationId xmlns:a16="http://schemas.microsoft.com/office/drawing/2014/main" id="{18A23B13-8899-FBE6-3E8E-68D5DD41E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ED215-F4A6-8796-2796-D05D71D626E8}"/>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39989759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E6CB-B90D-BE01-06DE-DA4748C291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C4FD32-EAD0-4BF5-F27C-CA323E18F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107A-6FA5-42A8-1955-B2404FD04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D7581E-EF68-D686-5421-13DE79190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F58D7-3B54-D1B7-B41F-D83F507301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3EE07-2304-C8D6-2391-884A413AD1A1}"/>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8" name="Footer Placeholder 7">
            <a:extLst>
              <a:ext uri="{FF2B5EF4-FFF2-40B4-BE49-F238E27FC236}">
                <a16:creationId xmlns:a16="http://schemas.microsoft.com/office/drawing/2014/main" id="{3A7263BC-A469-EC26-2D52-068793E492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D165B-8977-38D6-9BC7-57F1B1854330}"/>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642945548"/>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5964-D73C-4032-0745-7766EF5C68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6A244-E665-0C42-F9B4-88A63FC0BFB8}"/>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4" name="Footer Placeholder 3">
            <a:extLst>
              <a:ext uri="{FF2B5EF4-FFF2-40B4-BE49-F238E27FC236}">
                <a16:creationId xmlns:a16="http://schemas.microsoft.com/office/drawing/2014/main" id="{0665621D-8AD0-7706-3E7A-95FCFB672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2CD3-E8EC-EECE-9969-39ED133CADCB}"/>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78959464"/>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A58B7-5E11-FBFA-F5C4-2E468073C542}"/>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3" name="Footer Placeholder 2">
            <a:extLst>
              <a:ext uri="{FF2B5EF4-FFF2-40B4-BE49-F238E27FC236}">
                <a16:creationId xmlns:a16="http://schemas.microsoft.com/office/drawing/2014/main" id="{99714E1F-E560-E4F8-A344-87EB2035B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606D4-A3CC-EDC2-9703-B0381E7CCE85}"/>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02610611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1D23-42BF-45FB-8DC3-3A2025C99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AEA81-2CDE-4749-9FF0-DC74400359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AE0AD7-9BBF-4AFD-B951-F0A1EC4082AA}"/>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28928290-2DC1-4822-9B7F-86ADD2089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A42D3-C7A7-47A1-BEF1-DBBCFCE87D9F}"/>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1182322348"/>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328E-4B23-322C-AD01-304B0F3A2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82D83-5868-DF0D-7F55-1287E5FE8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DC6B86-1FA0-FE19-35D7-F9F21E2F5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D0B48-9C5C-8EBE-4A89-F40D2C298837}"/>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6" name="Footer Placeholder 5">
            <a:extLst>
              <a:ext uri="{FF2B5EF4-FFF2-40B4-BE49-F238E27FC236}">
                <a16:creationId xmlns:a16="http://schemas.microsoft.com/office/drawing/2014/main" id="{66F7AD2F-515D-1197-6CE2-92EC88367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4E5FD-45DE-AE76-5D18-8E9CD269BB1E}"/>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88510786"/>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01B9-5314-988C-9FAD-09988D4AF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97DCE-663D-F408-6BE6-196A83A96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527CC-AD43-90BF-F12D-473EC078A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46941-1853-7C1A-AA57-345005E595B2}"/>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6" name="Footer Placeholder 5">
            <a:extLst>
              <a:ext uri="{FF2B5EF4-FFF2-40B4-BE49-F238E27FC236}">
                <a16:creationId xmlns:a16="http://schemas.microsoft.com/office/drawing/2014/main" id="{30C3DA0C-7AC7-EAA8-54CF-B46362740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9A0F8-240B-9E86-E131-420A115136C1}"/>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2949283278"/>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4C9C-3C7B-980D-8E73-C5A5C3A37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8E9FF-6426-D2FA-6D49-75EBDFA2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7E6F8-D20D-1455-4F4A-8A42A954FB66}"/>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3FFAE871-1B13-E9B1-D76A-60BA7BB41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24AEB-0304-38D4-7979-ADD0CA3BA966}"/>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212060903"/>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E8860-0A5B-5D83-53BD-401A09940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98BA93-B7C4-85E6-462B-8ECBAAE7A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F79F-EF21-5AAF-AFC9-090C1E4913A6}"/>
              </a:ext>
            </a:extLst>
          </p:cNvPr>
          <p:cNvSpPr>
            <a:spLocks noGrp="1"/>
          </p:cNvSpPr>
          <p:nvPr>
            <p:ph type="dt" sz="half" idx="10"/>
          </p:nvPr>
        </p:nvSpPr>
        <p:spPr/>
        <p:txBody>
          <a:body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697E3660-ADAB-1798-BA9C-AA156337C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7B89C-CEB3-AE2A-0C0C-06201A1001F0}"/>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135160509"/>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5" y="1267730"/>
            <a:ext cx="9576263"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4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7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65"/>
            <a:ext cx="1554480" cy="527213"/>
          </a:xfrm>
        </p:spPr>
        <p:txBody>
          <a:bodyPr/>
          <a:lstStyle>
            <a:lvl1pPr algn="ctr">
              <a:defRPr sz="1300" spc="0" baseline="0">
                <a:solidFill>
                  <a:srgbClr val="FFFFFF"/>
                </a:solidFill>
                <a:latin typeface="+mn-lt"/>
              </a:defRPr>
            </a:lvl1pPr>
          </a:lstStyle>
          <a:p>
            <a:fld id="{007F9F25-6A17-49EB-BAB6-693D9509409C}" type="datetimeFigureOut">
              <a:rPr lang="en-US" smtClean="0"/>
              <a:t>4/2/2026</a:t>
            </a:fld>
            <a:endParaRPr lang="en-US"/>
          </a:p>
        </p:txBody>
      </p:sp>
      <p:sp>
        <p:nvSpPr>
          <p:cNvPr id="21" name="Footer Placeholder 20"/>
          <p:cNvSpPr>
            <a:spLocks noGrp="1"/>
          </p:cNvSpPr>
          <p:nvPr>
            <p:ph type="ftr" sz="quarter" idx="11"/>
          </p:nvPr>
        </p:nvSpPr>
        <p:spPr>
          <a:xfrm>
            <a:off x="1453899"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26" y="5212080"/>
            <a:ext cx="2111881" cy="228600"/>
          </a:xfrm>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2350358272"/>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529894031"/>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5" y="1267730"/>
            <a:ext cx="9576263"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4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007F9F25-6A17-49EB-BAB6-693D9509409C}" type="datetimeFigureOut">
              <a:rPr lang="en-US" smtClean="0"/>
              <a:t>4/2/2026</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872777541"/>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418501873"/>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668995152"/>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46204733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15FF-48E2-4263-A04F-BF12394FE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8AB4A-C12F-4A48-9A6D-23BB02D2EA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5C3D2A-9DCF-421B-9019-DD1ACA8A5E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FD6565-4B93-4DBE-92D3-CC3C3C842F91}"/>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6" name="Footer Placeholder 5">
            <a:extLst>
              <a:ext uri="{FF2B5EF4-FFF2-40B4-BE49-F238E27FC236}">
                <a16:creationId xmlns:a16="http://schemas.microsoft.com/office/drawing/2014/main" id="{EA02CDF2-DA6A-408A-B160-154B84ACD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1263A-AC5E-44C5-874D-8CF2FA8E3D7C}"/>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4249237244"/>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878697698"/>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700"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en-US"/>
          </a:p>
        </p:txBody>
      </p:sp>
      <p:sp>
        <p:nvSpPr>
          <p:cNvPr id="16" name="Rectangle 15"/>
          <p:cNvSpPr/>
          <p:nvPr/>
        </p:nvSpPr>
        <p:spPr>
          <a:xfrm>
            <a:off x="371859" y="374904"/>
            <a:ext cx="8353044" cy="6108192"/>
          </a:xfrm>
          <a:prstGeom prst="rect">
            <a:avLst/>
          </a:prstGeom>
          <a:solidFill>
            <a:schemeClr val="bg2"/>
          </a:solidFill>
          <a:ln w="6350" cap="sq" cmpd="sng" algn="ctr">
            <a:noFill/>
            <a:prstDash val="solid"/>
            <a:miter lim="800000"/>
          </a:ln>
          <a:effectLst/>
        </p:spPr>
        <p:txBody>
          <a:bodyPr/>
          <a:lstStyle/>
          <a:p>
            <a:endParaRPr lang="en-US"/>
          </a:p>
        </p:txBody>
      </p:sp>
      <p:sp>
        <p:nvSpPr>
          <p:cNvPr id="15" name="Rectangle 14"/>
          <p:cNvSpPr/>
          <p:nvPr/>
        </p:nvSpPr>
        <p:spPr>
          <a:xfrm>
            <a:off x="9020387"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3"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7" y="704850"/>
            <a:ext cx="7562851"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3"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6" name="Footer Placeholder 5"/>
          <p:cNvSpPr>
            <a:spLocks noGrp="1"/>
          </p:cNvSpPr>
          <p:nvPr>
            <p:ph type="ftr" sz="quarter" idx="11"/>
          </p:nvPr>
        </p:nvSpPr>
        <p:spPr>
          <a:xfrm>
            <a:off x="3439159"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2C8C7E7-28B3-479D-AF69-5118D8B45C13}" type="slidenum">
              <a:rPr lang="en-US" smtClean="0"/>
              <a:t>‹#›</a:t>
            </a:fld>
            <a:endParaRPr lang="en-US"/>
          </a:p>
        </p:txBody>
      </p:sp>
      <p:sp>
        <p:nvSpPr>
          <p:cNvPr id="11" name="Rectangle 10"/>
          <p:cNvSpPr/>
          <p:nvPr/>
        </p:nvSpPr>
        <p:spPr>
          <a:xfrm>
            <a:off x="9157547"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82060543"/>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7"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007F9F25-6A17-49EB-BAB6-693D9509409C}" type="datetimeFigureOut">
              <a:rPr lang="en-US" smtClean="0"/>
              <a:t>4/2/2026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4123702497"/>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419516371"/>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007F9F25-6A17-49EB-BAB6-693D9509409C}" type="datetimeFigureOut">
              <a:rPr lang="en-US" smtClean="0"/>
              <a:t>4/2/2026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382115090"/>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20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3557862518"/>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3991332"/>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3116816"/>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6358828"/>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69090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8652-D6B5-45A7-9114-43C94FC48C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BDB913-B65C-4898-93D1-CFA00D7C6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BA2FFD-9994-40E9-A262-25F20D158A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079120-B760-49FA-AB09-558CC1EF8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B0E0D6-DF27-454A-8789-6BC65DCFE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2CB10-5643-49EC-8EC4-0BC1A2F12557}"/>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8" name="Footer Placeholder 7">
            <a:extLst>
              <a:ext uri="{FF2B5EF4-FFF2-40B4-BE49-F238E27FC236}">
                <a16:creationId xmlns:a16="http://schemas.microsoft.com/office/drawing/2014/main" id="{1737061A-02C1-4B76-8E17-9456EA703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803671-2232-4F0F-9BD4-A81ACBD11AFF}"/>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3424912544"/>
      </p:ext>
    </p:extLst>
  </p:cSld>
  <p:clrMapOvr>
    <a:masterClrMapping/>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252059"/>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183029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354168"/>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797496"/>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32564"/>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6873643"/>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748180717"/>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153835959"/>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729697621"/>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41898134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7F72-4111-49D9-96B9-7092DC6C9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CBB092-B308-4F92-A87D-EADDE6ECDBE9}"/>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4" name="Footer Placeholder 3">
            <a:extLst>
              <a:ext uri="{FF2B5EF4-FFF2-40B4-BE49-F238E27FC236}">
                <a16:creationId xmlns:a16="http://schemas.microsoft.com/office/drawing/2014/main" id="{0ACC2DFF-898D-44A6-9804-70168574B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C8599-2292-491B-BEEB-75ADA2B362EC}"/>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569277428"/>
      </p:ext>
    </p:extLst>
  </p:cSld>
  <p:clrMapOvr>
    <a:masterClrMapping/>
  </p:clrMapOvr>
  <p:transition spd="slow">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312517545"/>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187836972"/>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879892713"/>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649387484"/>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48040594"/>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279799744"/>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54992307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52126"/>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8252"/>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41566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687FD-9E01-4D69-923D-27A516E4B4A1}"/>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3" name="Footer Placeholder 2">
            <a:extLst>
              <a:ext uri="{FF2B5EF4-FFF2-40B4-BE49-F238E27FC236}">
                <a16:creationId xmlns:a16="http://schemas.microsoft.com/office/drawing/2014/main" id="{07225627-7BA7-468C-82CE-827B0F791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FBAD9-81DB-4A2B-98CE-743F5728295F}"/>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320873670"/>
      </p:ext>
    </p:extLst>
  </p:cSld>
  <p:clrMapOvr>
    <a:masterClrMapping/>
  </p:clrMapOvr>
  <p:transition spd="slow">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48478"/>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176313"/>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67795"/>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371428"/>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27833"/>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89546"/>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2014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54644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892A-5561-43F8-856D-68FDD39B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6707A-185A-4C97-8069-CA50CE849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910847-1D7A-4A4C-B2F2-D9FC18AE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D9BD1-F80B-4B83-925C-5B15CBE792D4}"/>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6" name="Footer Placeholder 5">
            <a:extLst>
              <a:ext uri="{FF2B5EF4-FFF2-40B4-BE49-F238E27FC236}">
                <a16:creationId xmlns:a16="http://schemas.microsoft.com/office/drawing/2014/main" id="{12CA3A3A-0EB3-47F6-86FC-85993260A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7AC96-34BE-47C9-B03B-422319AA17D2}"/>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339409884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D62F-4953-4664-AE02-82C6DE773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85DDCD-67DF-458C-A966-7AAB8779C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EE9E6-0512-407C-9700-D9CC96E92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83EC3A-55AF-40E1-A0AE-CE5CFE5BFDEA}"/>
              </a:ext>
            </a:extLst>
          </p:cNvPr>
          <p:cNvSpPr>
            <a:spLocks noGrp="1"/>
          </p:cNvSpPr>
          <p:nvPr>
            <p:ph type="dt" sz="half" idx="10"/>
          </p:nvPr>
        </p:nvSpPr>
        <p:spPr/>
        <p:txBody>
          <a:bodyPr/>
          <a:lstStyle/>
          <a:p>
            <a:fld id="{4ADDB20A-22CC-43BA-A9F8-CE338C604D46}" type="datetimeFigureOut">
              <a:rPr lang="en-US" smtClean="0"/>
              <a:t>4/2/2026</a:t>
            </a:fld>
            <a:endParaRPr lang="en-US"/>
          </a:p>
        </p:txBody>
      </p:sp>
      <p:sp>
        <p:nvSpPr>
          <p:cNvPr id="6" name="Footer Placeholder 5">
            <a:extLst>
              <a:ext uri="{FF2B5EF4-FFF2-40B4-BE49-F238E27FC236}">
                <a16:creationId xmlns:a16="http://schemas.microsoft.com/office/drawing/2014/main" id="{31C9C540-E33A-4C8D-8CAF-88F267B70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ECAC6-8005-42F2-9BD4-51932F528A78}"/>
              </a:ext>
            </a:extLst>
          </p:cNvPr>
          <p:cNvSpPr>
            <a:spLocks noGrp="1"/>
          </p:cNvSpPr>
          <p:nvPr>
            <p:ph type="sldNum" sz="quarter" idx="12"/>
          </p:nvPr>
        </p:nvSpPr>
        <p:spPr/>
        <p:txBody>
          <a:bodyPr/>
          <a:lstStyle/>
          <a:p>
            <a:fld id="{BC72A1DD-F02A-4FB1-AEE9-D3709BF0A2EF}" type="slidenum">
              <a:rPr lang="en-US" smtClean="0"/>
              <a:t>‹#›</a:t>
            </a:fld>
            <a:endParaRPr lang="en-US"/>
          </a:p>
        </p:txBody>
      </p:sp>
    </p:spTree>
    <p:extLst>
      <p:ext uri="{BB962C8B-B14F-4D97-AF65-F5344CB8AC3E}">
        <p14:creationId xmlns:p14="http://schemas.microsoft.com/office/powerpoint/2010/main" val="45958415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13D97-8650-43BD-A042-F5639F199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AABDA-AA10-4C67-9D3B-0F24CAEF3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9A36E-7D6F-4169-AD39-D7EEEDF37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DB20A-22CC-43BA-A9F8-CE338C604D46}" type="datetimeFigureOut">
              <a:rPr lang="en-US" smtClean="0"/>
              <a:t>4/2/2026</a:t>
            </a:fld>
            <a:endParaRPr lang="en-US"/>
          </a:p>
        </p:txBody>
      </p:sp>
      <p:sp>
        <p:nvSpPr>
          <p:cNvPr id="5" name="Footer Placeholder 4">
            <a:extLst>
              <a:ext uri="{FF2B5EF4-FFF2-40B4-BE49-F238E27FC236}">
                <a16:creationId xmlns:a16="http://schemas.microsoft.com/office/drawing/2014/main" id="{1677430B-6B5C-43FE-B602-3B69B8B50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1962E0-D096-4C92-9289-AD0DA6AF8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A1DD-F02A-4FB1-AEE9-D3709BF0A2EF}" type="slidenum">
              <a:rPr lang="en-US" smtClean="0"/>
              <a:t>‹#›</a:t>
            </a:fld>
            <a:endParaRPr lang="en-US"/>
          </a:p>
        </p:txBody>
      </p:sp>
    </p:spTree>
    <p:extLst>
      <p:ext uri="{BB962C8B-B14F-4D97-AF65-F5344CB8AC3E}">
        <p14:creationId xmlns:p14="http://schemas.microsoft.com/office/powerpoint/2010/main" val="243116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4/2/2026</a:t>
            </a:fld>
            <a:endParaRPr lang="en-US"/>
          </a:p>
        </p:txBody>
      </p:sp>
      <p:sp>
        <p:nvSpPr>
          <p:cNvPr id="5" name="Footer Placeholder 4"/>
          <p:cNvSpPr>
            <a:spLocks noGrp="1"/>
          </p:cNvSpPr>
          <p:nvPr>
            <p:ph type="ftr" sz="quarter" idx="3"/>
          </p:nvPr>
        </p:nvSpPr>
        <p:spPr>
          <a:xfrm>
            <a:off x="4165601" y="635642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42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1776695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DB5F1-0BDC-3E2A-417A-7017BA573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278391-4551-0182-6A58-787C9DB85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7C6F8-0E86-0089-C1F8-A75496AF1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4E6AC-091D-4582-959E-D464253B6B3D}" type="datetimeFigureOut">
              <a:rPr lang="en-US" smtClean="0"/>
              <a:t>4/2/2026</a:t>
            </a:fld>
            <a:endParaRPr lang="en-US"/>
          </a:p>
        </p:txBody>
      </p:sp>
      <p:sp>
        <p:nvSpPr>
          <p:cNvPr id="5" name="Footer Placeholder 4">
            <a:extLst>
              <a:ext uri="{FF2B5EF4-FFF2-40B4-BE49-F238E27FC236}">
                <a16:creationId xmlns:a16="http://schemas.microsoft.com/office/drawing/2014/main" id="{D7251B99-6430-F843-1EED-011FD10CA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D8B48-3D73-2557-9FB7-EF8137C83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43435-A282-467A-9FF9-33B671FB9340}" type="slidenum">
              <a:rPr lang="en-US" smtClean="0"/>
              <a:t>‹#›</a:t>
            </a:fld>
            <a:endParaRPr lang="en-US"/>
          </a:p>
        </p:txBody>
      </p:sp>
    </p:spTree>
    <p:extLst>
      <p:ext uri="{BB962C8B-B14F-4D97-AF65-F5344CB8AC3E}">
        <p14:creationId xmlns:p14="http://schemas.microsoft.com/office/powerpoint/2010/main" val="3192737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007F9F25-6A17-49EB-BAB6-693D9509409C}" type="datetimeFigureOut">
              <a:rPr lang="en-US" smtClean="0"/>
              <a:t>4/2/2026</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46001970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pull/>
  </p:transition>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1"/>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F760B64-7C12-404E-9C2A-02ECD8F90CE5}"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107310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pull/>
  </p:transition>
  <p:txStyles>
    <p:titleStyle>
      <a:lvl1pPr algn="l" rtl="0" eaLnBrk="0" fontAlgn="base" hangingPunct="0">
        <a:spcBef>
          <a:spcPct val="0"/>
        </a:spcBef>
        <a:spcAft>
          <a:spcPct val="0"/>
        </a:spcAft>
        <a:defRPr sz="2800" b="1">
          <a:solidFill>
            <a:srgbClr val="8E7912"/>
          </a:solidFill>
          <a:latin typeface="+mj-lt"/>
          <a:ea typeface="+mj-ea"/>
          <a:cs typeface="+mj-cs"/>
        </a:defRPr>
      </a:lvl1pPr>
      <a:lvl2pPr algn="l" rtl="0" eaLnBrk="0" fontAlgn="base" hangingPunct="0">
        <a:spcBef>
          <a:spcPct val="0"/>
        </a:spcBef>
        <a:spcAft>
          <a:spcPct val="0"/>
        </a:spcAft>
        <a:defRPr sz="2800" b="1">
          <a:solidFill>
            <a:srgbClr val="8E7912"/>
          </a:solidFill>
          <a:latin typeface="Tahoma" pitchFamily="34" charset="0"/>
        </a:defRPr>
      </a:lvl2pPr>
      <a:lvl3pPr algn="l" rtl="0" eaLnBrk="0" fontAlgn="base" hangingPunct="0">
        <a:spcBef>
          <a:spcPct val="0"/>
        </a:spcBef>
        <a:spcAft>
          <a:spcPct val="0"/>
        </a:spcAft>
        <a:defRPr sz="2800" b="1">
          <a:solidFill>
            <a:srgbClr val="8E7912"/>
          </a:solidFill>
          <a:latin typeface="Tahoma" pitchFamily="34" charset="0"/>
        </a:defRPr>
      </a:lvl3pPr>
      <a:lvl4pPr algn="l" rtl="0" eaLnBrk="0" fontAlgn="base" hangingPunct="0">
        <a:spcBef>
          <a:spcPct val="0"/>
        </a:spcBef>
        <a:spcAft>
          <a:spcPct val="0"/>
        </a:spcAft>
        <a:defRPr sz="2800" b="1">
          <a:solidFill>
            <a:srgbClr val="8E7912"/>
          </a:solidFill>
          <a:latin typeface="Tahoma" pitchFamily="34" charset="0"/>
        </a:defRPr>
      </a:lvl4pPr>
      <a:lvl5pPr algn="l" rtl="0" eaLnBrk="0" fontAlgn="base" hangingPunct="0">
        <a:spcBef>
          <a:spcPct val="0"/>
        </a:spcBef>
        <a:spcAft>
          <a:spcPct val="0"/>
        </a:spcAft>
        <a:defRPr sz="2800" b="1">
          <a:solidFill>
            <a:srgbClr val="8E7912"/>
          </a:solidFill>
          <a:latin typeface="Tahoma" pitchFamily="34" charset="0"/>
        </a:defRPr>
      </a:lvl5pPr>
      <a:lvl6pPr marL="457200" algn="l" rtl="0" fontAlgn="base">
        <a:spcBef>
          <a:spcPct val="0"/>
        </a:spcBef>
        <a:spcAft>
          <a:spcPct val="0"/>
        </a:spcAft>
        <a:defRPr sz="2800" b="1">
          <a:solidFill>
            <a:srgbClr val="8E7912"/>
          </a:solidFill>
          <a:latin typeface="Tahoma" pitchFamily="34" charset="0"/>
        </a:defRPr>
      </a:lvl6pPr>
      <a:lvl7pPr marL="914400" algn="l" rtl="0" fontAlgn="base">
        <a:spcBef>
          <a:spcPct val="0"/>
        </a:spcBef>
        <a:spcAft>
          <a:spcPct val="0"/>
        </a:spcAft>
        <a:defRPr sz="2800" b="1">
          <a:solidFill>
            <a:srgbClr val="8E7912"/>
          </a:solidFill>
          <a:latin typeface="Tahoma" pitchFamily="34" charset="0"/>
        </a:defRPr>
      </a:lvl7pPr>
      <a:lvl8pPr marL="1371600" algn="l" rtl="0" fontAlgn="base">
        <a:spcBef>
          <a:spcPct val="0"/>
        </a:spcBef>
        <a:spcAft>
          <a:spcPct val="0"/>
        </a:spcAft>
        <a:defRPr sz="2800" b="1">
          <a:solidFill>
            <a:srgbClr val="8E7912"/>
          </a:solidFill>
          <a:latin typeface="Tahoma" pitchFamily="34" charset="0"/>
        </a:defRPr>
      </a:lvl8pPr>
      <a:lvl9pPr marL="1828800" algn="l" rtl="0" fontAlgn="base">
        <a:spcBef>
          <a:spcPct val="0"/>
        </a:spcBef>
        <a:spcAft>
          <a:spcPct val="0"/>
        </a:spcAft>
        <a:defRPr sz="2800" b="1">
          <a:solidFill>
            <a:srgbClr val="8E791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4C410A"/>
          </a:solidFill>
          <a:latin typeface="+mn-lt"/>
          <a:ea typeface="+mn-ea"/>
          <a:cs typeface="+mn-cs"/>
        </a:defRPr>
      </a:lvl1pPr>
      <a:lvl2pPr marL="742950" indent="-285750" algn="l" rtl="0" eaLnBrk="0" fontAlgn="base" hangingPunct="0">
        <a:spcBef>
          <a:spcPct val="20000"/>
        </a:spcBef>
        <a:spcAft>
          <a:spcPct val="0"/>
        </a:spcAft>
        <a:buChar char="–"/>
        <a:defRPr sz="1600">
          <a:solidFill>
            <a:srgbClr val="4C410A"/>
          </a:solidFill>
          <a:latin typeface="+mn-lt"/>
        </a:defRPr>
      </a:lvl2pPr>
      <a:lvl3pPr marL="1143000" indent="-228600" algn="l" rtl="0" eaLnBrk="0" fontAlgn="base" hangingPunct="0">
        <a:spcBef>
          <a:spcPct val="20000"/>
        </a:spcBef>
        <a:spcAft>
          <a:spcPct val="0"/>
        </a:spcAft>
        <a:buChar char="•"/>
        <a:defRPr sz="1400">
          <a:solidFill>
            <a:srgbClr val="4C410A"/>
          </a:solidFill>
          <a:latin typeface="+mn-lt"/>
        </a:defRPr>
      </a:lvl3pPr>
      <a:lvl4pPr marL="1600200" indent="-228600" algn="l" rtl="0" eaLnBrk="0" fontAlgn="base" hangingPunct="0">
        <a:spcBef>
          <a:spcPct val="20000"/>
        </a:spcBef>
        <a:spcAft>
          <a:spcPct val="0"/>
        </a:spcAft>
        <a:buChar char="–"/>
        <a:defRPr sz="1200">
          <a:solidFill>
            <a:srgbClr val="4C410A"/>
          </a:solidFill>
          <a:latin typeface="+mn-lt"/>
        </a:defRPr>
      </a:lvl4pPr>
      <a:lvl5pPr marL="2057400" indent="-228600" algn="l" rtl="0" eaLnBrk="0" fontAlgn="base" hangingPunct="0">
        <a:spcBef>
          <a:spcPct val="20000"/>
        </a:spcBef>
        <a:spcAft>
          <a:spcPct val="0"/>
        </a:spcAft>
        <a:buChar char="»"/>
        <a:defRPr sz="1200">
          <a:solidFill>
            <a:srgbClr val="4C410A"/>
          </a:solidFill>
          <a:latin typeface="+mn-lt"/>
        </a:defRPr>
      </a:lvl5pPr>
      <a:lvl6pPr marL="2514600" indent="-228600" algn="l" rtl="0" fontAlgn="base">
        <a:spcBef>
          <a:spcPct val="20000"/>
        </a:spcBef>
        <a:spcAft>
          <a:spcPct val="0"/>
        </a:spcAft>
        <a:buChar char="»"/>
        <a:defRPr sz="1200">
          <a:solidFill>
            <a:srgbClr val="4C410A"/>
          </a:solidFill>
          <a:latin typeface="+mn-lt"/>
        </a:defRPr>
      </a:lvl6pPr>
      <a:lvl7pPr marL="2971800" indent="-228600" algn="l" rtl="0" fontAlgn="base">
        <a:spcBef>
          <a:spcPct val="20000"/>
        </a:spcBef>
        <a:spcAft>
          <a:spcPct val="0"/>
        </a:spcAft>
        <a:buChar char="»"/>
        <a:defRPr sz="1200">
          <a:solidFill>
            <a:srgbClr val="4C410A"/>
          </a:solidFill>
          <a:latin typeface="+mn-lt"/>
        </a:defRPr>
      </a:lvl7pPr>
      <a:lvl8pPr marL="3429000" indent="-228600" algn="l" rtl="0" fontAlgn="base">
        <a:spcBef>
          <a:spcPct val="20000"/>
        </a:spcBef>
        <a:spcAft>
          <a:spcPct val="0"/>
        </a:spcAft>
        <a:buChar char="»"/>
        <a:defRPr sz="1200">
          <a:solidFill>
            <a:srgbClr val="4C410A"/>
          </a:solidFill>
          <a:latin typeface="+mn-lt"/>
        </a:defRPr>
      </a:lvl8pPr>
      <a:lvl9pPr marL="3886200" indent="-228600" algn="l" rtl="0" fontAlgn="base">
        <a:spcBef>
          <a:spcPct val="20000"/>
        </a:spcBef>
        <a:spcAft>
          <a:spcPct val="0"/>
        </a:spcAft>
        <a:buChar char="»"/>
        <a:defRPr sz="1200">
          <a:solidFill>
            <a:srgbClr val="4C41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4/2/2026</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34706673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7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4/2/2026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4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4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26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earningmarket.org/" TargetMode="External"/><Relationship Id="rId1" Type="http://schemas.openxmlformats.org/officeDocument/2006/relationships/slideLayout" Target="../slideLayouts/slideLayout6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hyperlink" Target="mailto:tedperkins@gibperk.com" TargetMode="External"/><Relationship Id="rId1" Type="http://schemas.openxmlformats.org/officeDocument/2006/relationships/slideLayout" Target="../slideLayouts/slideLayout28.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7518A406-A0CA-79E0-98DC-9E98D27B0FB8}"/>
            </a:ext>
          </a:extLst>
        </p:cNvPr>
        <p:cNvGrpSpPr/>
        <p:nvPr/>
      </p:nvGrpSpPr>
      <p:grpSpPr>
        <a:xfrm>
          <a:off x="0" y="0"/>
          <a:ext cx="0" cy="0"/>
          <a:chOff x="0" y="0"/>
          <a:chExt cx="0" cy="0"/>
        </a:xfrm>
      </p:grpSpPr>
      <p:graphicFrame>
        <p:nvGraphicFramePr>
          <p:cNvPr id="6" name="Content Placeholder 5" descr="Theme Picture Accent" title="SmartArt">
            <a:extLst>
              <a:ext uri="{FF2B5EF4-FFF2-40B4-BE49-F238E27FC236}">
                <a16:creationId xmlns:a16="http://schemas.microsoft.com/office/drawing/2014/main" id="{112C0879-B2A1-2C4D-7801-BE2FBCDA77F2}"/>
              </a:ext>
            </a:extLst>
          </p:cNvPr>
          <p:cNvGraphicFramePr>
            <a:graphicFrameLocks noGrp="1"/>
          </p:cNvGraphicFramePr>
          <p:nvPr>
            <p:ph idx="1"/>
          </p:nvPr>
        </p:nvGraphicFramePr>
        <p:xfrm>
          <a:off x="790577" y="704850"/>
          <a:ext cx="7562851"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537DAAF3-C3FE-9EFC-6AD3-DCFF22985E6E}"/>
              </a:ext>
            </a:extLst>
          </p:cNvPr>
          <p:cNvSpPr>
            <a:spLocks noGrp="1"/>
          </p:cNvSpPr>
          <p:nvPr>
            <p:ph type="body" sz="half" idx="2"/>
          </p:nvPr>
        </p:nvSpPr>
        <p:spPr>
          <a:xfrm>
            <a:off x="9296403" y="2983003"/>
            <a:ext cx="2430780" cy="981201"/>
          </a:xfrm>
        </p:spPr>
        <p:txBody>
          <a:bodyPr>
            <a:normAutofit/>
          </a:bodyPr>
          <a:lstStyle/>
          <a:p>
            <a:pPr lvl="0" algn="ctr"/>
            <a:r>
              <a:rPr lang="en-US" sz="2000" b="1" dirty="0">
                <a:solidFill>
                  <a:schemeClr val="accent4">
                    <a:lumMod val="50000"/>
                  </a:schemeClr>
                </a:solidFill>
              </a:rPr>
              <a:t>Edward L. Perkins, JD, LLM (Tax) CPA</a:t>
            </a:r>
          </a:p>
          <a:p>
            <a:endParaRPr lang="en-US" dirty="0"/>
          </a:p>
        </p:txBody>
      </p:sp>
      <p:sp>
        <p:nvSpPr>
          <p:cNvPr id="3" name="Title 2">
            <a:extLst>
              <a:ext uri="{FF2B5EF4-FFF2-40B4-BE49-F238E27FC236}">
                <a16:creationId xmlns:a16="http://schemas.microsoft.com/office/drawing/2014/main" id="{FB80B780-7309-2111-314C-423C097BF621}"/>
              </a:ext>
            </a:extLst>
          </p:cNvPr>
          <p:cNvSpPr>
            <a:spLocks noGrp="1"/>
          </p:cNvSpPr>
          <p:nvPr>
            <p:ph type="title"/>
          </p:nvPr>
        </p:nvSpPr>
        <p:spPr>
          <a:xfrm>
            <a:off x="9164097" y="1009357"/>
            <a:ext cx="2563086" cy="1645920"/>
          </a:xfrm>
        </p:spPr>
        <p:txBody>
          <a:bodyPr>
            <a:noAutofit/>
          </a:bodyPr>
          <a:lstStyle/>
          <a:p>
            <a:pPr algn="ctr"/>
            <a:r>
              <a:rPr lang="en-US" sz="2200" b="1" dirty="0">
                <a:solidFill>
                  <a:srgbClr val="C00000"/>
                </a:solidFill>
                <a:effectLst>
                  <a:outerShdw blurRad="38100" dist="38100" dir="2700000" algn="tl">
                    <a:srgbClr val="000000">
                      <a:alpha val="43137"/>
                    </a:srgbClr>
                  </a:outerShdw>
                </a:effectLst>
              </a:rPr>
              <a:t>Defending Minority Shareholders’ Rights - </a:t>
            </a:r>
            <a:r>
              <a:rPr lang="en-US" sz="2200" b="1" cap="all" dirty="0">
                <a:solidFill>
                  <a:srgbClr val="C00000"/>
                </a:solidFill>
                <a:effectLst>
                  <a:outerShdw blurRad="38100" dist="38100" dir="2700000" algn="tl">
                    <a:srgbClr val="000000">
                      <a:alpha val="43137"/>
                    </a:srgbClr>
                  </a:outerShdw>
                </a:effectLst>
              </a:rPr>
              <a:t>Part II</a:t>
            </a:r>
          </a:p>
        </p:txBody>
      </p:sp>
      <p:sp>
        <p:nvSpPr>
          <p:cNvPr id="5" name="Text Placeholder 6">
            <a:extLst>
              <a:ext uri="{FF2B5EF4-FFF2-40B4-BE49-F238E27FC236}">
                <a16:creationId xmlns:a16="http://schemas.microsoft.com/office/drawing/2014/main" id="{669643D0-9DBF-692E-3B18-D1CEE34E8ABB}"/>
              </a:ext>
            </a:extLst>
          </p:cNvPr>
          <p:cNvSpPr txBox="1">
            <a:spLocks/>
          </p:cNvSpPr>
          <p:nvPr/>
        </p:nvSpPr>
        <p:spPr>
          <a:xfrm>
            <a:off x="9464354" y="3964204"/>
            <a:ext cx="2430780" cy="65702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800"/>
              </a:spcBef>
              <a:spcAft>
                <a:spcPts val="0"/>
              </a:spcAft>
              <a:buClr>
                <a:schemeClr val="tx2">
                  <a:lumMod val="60000"/>
                  <a:lumOff val="40000"/>
                </a:schemeClr>
              </a:buClr>
              <a:buFont typeface="Arial" pitchFamily="34" charset="0"/>
              <a:buNone/>
              <a:defRPr sz="1400" kern="1200">
                <a:solidFill>
                  <a:schemeClr val="bg1"/>
                </a:solidFill>
                <a:latin typeface="+mn-lt"/>
                <a:ea typeface="+mn-ea"/>
                <a:cs typeface="+mn-cs"/>
              </a:defRPr>
            </a:lvl1pPr>
            <a:lvl2pPr marL="457200" indent="0" algn="l" defTabSz="914400" rtl="0" eaLnBrk="1" latinLnBrk="0" hangingPunct="1">
              <a:lnSpc>
                <a:spcPct val="100000"/>
              </a:lnSpc>
              <a:spcBef>
                <a:spcPts val="500"/>
              </a:spcBef>
              <a:buClr>
                <a:schemeClr val="tx2">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6pPr>
            <a:lvl7pPr marL="27432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7pPr>
            <a:lvl8pPr marL="32004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8pPr>
            <a:lvl9pPr marL="36576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9pPr>
          </a:lstStyle>
          <a:p>
            <a:pPr marL="0" marR="0" lvl="0" indent="0" algn="l" defTabSz="914400" rtl="0" eaLnBrk="1" fontAlgn="auto" latinLnBrk="0" hangingPunct="1">
              <a:lnSpc>
                <a:spcPct val="110000"/>
              </a:lnSpc>
              <a:spcBef>
                <a:spcPts val="800"/>
              </a:spcBef>
              <a:spcAft>
                <a:spcPts val="0"/>
              </a:spcAft>
              <a:buClr>
                <a:srgbClr val="E3DED1">
                  <a:lumMod val="60000"/>
                  <a:lumOff val="40000"/>
                </a:srgbClr>
              </a:buClr>
              <a:buSzTx/>
              <a:buFont typeface="Arial" pitchFamily="34" charset="0"/>
              <a:buNone/>
              <a:tabLst/>
              <a:defRPr/>
            </a:pPr>
            <a:r>
              <a:rPr kumimoji="0" lang="en-US" sz="2000" b="1" i="0" u="none" strike="noStrike" kern="1200" cap="none" spc="0" normalizeH="0" baseline="0" noProof="0" dirty="0">
                <a:ln>
                  <a:noFill/>
                </a:ln>
                <a:solidFill>
                  <a:srgbClr val="029676">
                    <a:lumMod val="50000"/>
                  </a:srgbClr>
                </a:solidFill>
                <a:effectLst/>
                <a:uLnTx/>
                <a:uFillTx/>
                <a:latin typeface="Century Gothic" panose="020B0502020202020204"/>
                <a:ea typeface="+mn-ea"/>
                <a:cs typeface="+mn-cs"/>
              </a:rPr>
              <a:t>Paul Fellman, JD</a:t>
            </a:r>
          </a:p>
          <a:p>
            <a:pPr marL="0" marR="0" lvl="0" indent="0" algn="l" defTabSz="914400" rtl="0" eaLnBrk="1" fontAlgn="auto" latinLnBrk="0" hangingPunct="1">
              <a:lnSpc>
                <a:spcPct val="110000"/>
              </a:lnSpc>
              <a:spcBef>
                <a:spcPts val="800"/>
              </a:spcBef>
              <a:spcAft>
                <a:spcPts val="0"/>
              </a:spcAft>
              <a:buClr>
                <a:srgbClr val="E3DED1">
                  <a:lumMod val="60000"/>
                  <a:lumOff val="40000"/>
                </a:srgbClr>
              </a:buClr>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8E4DAF8F-A890-1460-8E52-07F47D79E4E1}"/>
              </a:ext>
            </a:extLst>
          </p:cNvPr>
          <p:cNvSpPr/>
          <p:nvPr/>
        </p:nvSpPr>
        <p:spPr>
          <a:xfrm flipV="1">
            <a:off x="10054593" y="3825550"/>
            <a:ext cx="914400" cy="45719"/>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42206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5650" y="990775"/>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977918" y="1468040"/>
            <a:ext cx="37220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hlinkClick r:id="rId2"/>
              </a:rPr>
              <a:t>www.learningmarket.org</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Our Sponsor No. Identification Number </a:t>
            </a:r>
            <a:r>
              <a:rPr kumimoji="0" lang="en-US" altLang="en-US" sz="16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137573</a:t>
            </a:r>
          </a:p>
        </p:txBody>
      </p:sp>
      <p:pic>
        <p:nvPicPr>
          <p:cNvPr id="1986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3391" y="2017368"/>
            <a:ext cx="1833342" cy="2431549"/>
          </a:xfrm>
          <a:prstGeom prst="rect">
            <a:avLst/>
          </a:prstGeom>
          <a:noFill/>
          <a:ln>
            <a:noFill/>
          </a:ln>
          <a:effectLst>
            <a:outerShdw blurRad="63500" sx="105000" sy="105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642" y="424934"/>
            <a:ext cx="5045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pic>
        <p:nvPicPr>
          <p:cNvPr id="4" name="Picture 3" descr="gibperknobackground.png">
            <a:extLst>
              <a:ext uri="{FF2B5EF4-FFF2-40B4-BE49-F238E27FC236}">
                <a16:creationId xmlns:a16="http://schemas.microsoft.com/office/drawing/2014/main" id="{81B9A074-5ED7-3881-44F0-D67AD15CDBA1}"/>
              </a:ext>
            </a:extLst>
          </p:cNvPr>
          <p:cNvPicPr>
            <a:picLocks noChangeAspect="1"/>
          </p:cNvPicPr>
          <p:nvPr/>
        </p:nvPicPr>
        <p:blipFill>
          <a:blip r:embed="rId4"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23932966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3686" y="701963"/>
            <a:ext cx="954462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Refund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Program Cancellation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refund any fees paid in full in the event that a scheduled program is cancelled or rescheduled.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Complaint Resolution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All evaluations are reviewed by Edward Perkins. Grievance complaints are directed to Mr. Perkins at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Calibri" panose="020F0502020204030204" pitchFamily="34" charset="0"/>
              </a:rPr>
              <a:t>(610) 565-1708 ext. 104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or via email to </a:t>
            </a:r>
            <a:r>
              <a:rPr kumimoji="0" lang="en-US" sz="1800" b="0" i="0" strike="noStrike" kern="1200" cap="none" spc="0" normalizeH="0" baseline="0" noProof="0" dirty="0">
                <a:ln>
                  <a:noFill/>
                </a:ln>
                <a:solidFill>
                  <a:srgbClr val="C00000"/>
                </a:solidFill>
                <a:effectLst/>
                <a:uLnTx/>
                <a:uFillTx/>
                <a:latin typeface="Abadi Extra Light" panose="020B020402010402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tperkins@gibperk.com</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pic>
        <p:nvPicPr>
          <p:cNvPr id="3" name="Picture 2" descr="gibperknobackground.png">
            <a:extLst>
              <a:ext uri="{FF2B5EF4-FFF2-40B4-BE49-F238E27FC236}">
                <a16:creationId xmlns:a16="http://schemas.microsoft.com/office/drawing/2014/main" id="{B1CBA022-CDCE-13DC-6525-762E2A0E483E}"/>
              </a:ext>
            </a:extLst>
          </p:cNvPr>
          <p:cNvPicPr>
            <a:picLocks noChangeAspect="1"/>
          </p:cNvPicPr>
          <p:nvPr/>
        </p:nvPicPr>
        <p:blipFill>
          <a:blip r:embed="rId4"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105464688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5650" y="990775"/>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5715000" y="304800"/>
            <a:ext cx="4114800" cy="6032421"/>
          </a:xfrm>
          <a:prstGeom prst="rect">
            <a:avLst/>
          </a:prstGeom>
          <a:solidFill>
            <a:schemeClr val="bg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Where Applicable, this program is</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 YourOnlineProfessor.net -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Inquiries regarding the use of the material contained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Course should be addressed to:</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Ted Perkins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err="1">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tperkins</a:t>
            </a:r>
            <a:r>
              <a:rPr kumimoji="0" lang="en-US" sz="1600" b="0" i="0" u="sng"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@gibperk.com</a:t>
            </a:r>
            <a:br>
              <a:rPr kumimoji="0" lang="en-US" sz="1600" b="0" i="0" u="none" strike="noStrike" kern="1200" cap="none" spc="0" normalizeH="0" baseline="0" noProof="0" dirty="0">
                <a:ln>
                  <a:noFill/>
                </a:ln>
                <a:solidFill>
                  <a:srgbClr val="C00000"/>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Suite 204</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Media, PA 19063</a:t>
            </a:r>
          </a:p>
        </p:txBody>
      </p:sp>
      <p:pic>
        <p:nvPicPr>
          <p:cNvPr id="2" name="Picture 1" descr="gibperknobackground.png">
            <a:extLst>
              <a:ext uri="{FF2B5EF4-FFF2-40B4-BE49-F238E27FC236}">
                <a16:creationId xmlns:a16="http://schemas.microsoft.com/office/drawing/2014/main" id="{4E8B8689-0BE3-57B3-3543-12373C3C9569}"/>
              </a:ext>
            </a:extLst>
          </p:cNvPr>
          <p:cNvPicPr>
            <a:picLocks noChangeAspect="1"/>
          </p:cNvPicPr>
          <p:nvPr/>
        </p:nvPicPr>
        <p:blipFill>
          <a:blip r:embed="rId3"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37582395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5650" y="990729"/>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0" name="TextBox 9"/>
          <p:cNvSpPr txBox="1"/>
          <p:nvPr/>
        </p:nvSpPr>
        <p:spPr>
          <a:xfrm>
            <a:off x="1013552" y="2817950"/>
            <a:ext cx="10604788" cy="36625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comply with CPE/CLE guidelines.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typing </a:t>
            </a:r>
            <a:r>
              <a:rPr kumimoji="0" lang="en-US" sz="24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“I’m still here!!!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chatbox</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pressing ‘Enter’ when prompted.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pic>
        <p:nvPicPr>
          <p:cNvPr id="3" name="Picture 2">
            <a:extLst>
              <a:ext uri="{FF2B5EF4-FFF2-40B4-BE49-F238E27FC236}">
                <a16:creationId xmlns:a16="http://schemas.microsoft.com/office/drawing/2014/main" id="{9199EA8F-E203-9349-2C86-919AD60BCDF3}"/>
              </a:ext>
            </a:extLst>
          </p:cNvPr>
          <p:cNvPicPr>
            <a:picLocks noChangeAspect="1"/>
          </p:cNvPicPr>
          <p:nvPr/>
        </p:nvPicPr>
        <p:blipFill>
          <a:blip r:embed="rId3"/>
          <a:stretch>
            <a:fillRect/>
          </a:stretch>
        </p:blipFill>
        <p:spPr>
          <a:xfrm>
            <a:off x="0" y="205898"/>
            <a:ext cx="12298389" cy="2612052"/>
          </a:xfrm>
          <a:prstGeom prst="rect">
            <a:avLst/>
          </a:prstGeom>
        </p:spPr>
      </p:pic>
    </p:spTree>
    <p:extLst>
      <p:ext uri="{BB962C8B-B14F-4D97-AF65-F5344CB8AC3E}">
        <p14:creationId xmlns:p14="http://schemas.microsoft.com/office/powerpoint/2010/main" val="86548270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5650" y="990729"/>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172" y="1751244"/>
            <a:ext cx="4419600" cy="39087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you have issues during the presentation, please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stait@gibperk.com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real-time troubleshooting assistance</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293163230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9" y="596900"/>
            <a:ext cx="7200900" cy="1485900"/>
          </a:xfrm>
        </p:spPr>
        <p:txBody>
          <a:bodyPr rtlCol="0">
            <a:normAutofit/>
          </a:bodyPr>
          <a:lstStyle/>
          <a:p>
            <a:pPr algn="ctr">
              <a:defRPr/>
            </a:pPr>
            <a:r>
              <a:rPr lang="en-US" sz="4800"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p:cNvSpPr txBox="1"/>
          <p:nvPr/>
        </p:nvSpPr>
        <p:spPr>
          <a:xfrm>
            <a:off x="3006727" y="1965385"/>
            <a:ext cx="6462712" cy="4585871"/>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If you have any questions regarding this Course please contact </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Paul Fellman</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2"/>
              </a:rPr>
              <a:t>pfellman@gibperk.com</a:t>
            </a:r>
            <a:br>
              <a:rPr kumimoji="0" lang="en-US" sz="2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Ted Perkins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3">
                  <a:extLst>
                    <a:ext uri="{A12FA001-AC4F-418D-AE19-62706E023703}">
                      <ahyp:hlinkClr xmlns:ahyp="http://schemas.microsoft.com/office/drawing/2018/hyperlinkcolor" val="tx"/>
                    </a:ext>
                  </a:extLst>
                </a:hlinkClick>
              </a:rPr>
              <a:t>tperkins@gibperk.com</a:t>
            </a:r>
            <a:endPar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(610) 565-1708 Ext. 104 </a:t>
            </a:r>
            <a:b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ea typeface="+mn-ea"/>
                <a:cs typeface="Aparajita" panose="020B0604020202020204" pitchFamily="34" charset="0"/>
              </a:rPr>
            </a:br>
            <a:endParaRPr kumimoji="0" lang="en-US" sz="4000" b="0" i="0" u="none" strike="noStrike" kern="120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endParaRPr>
          </a:p>
        </p:txBody>
      </p:sp>
      <p:sp>
        <p:nvSpPr>
          <p:cNvPr id="3" name="AutoShape 4" descr="http://downloads.animationfactory.com/download/question_md_clr.gif?t=1447862876&amp;m=32992063&amp;h=bda19fe6a9044b512d4721be56c0e5d5"/>
          <p:cNvSpPr>
            <a:spLocks noChangeAspect="1" noChangeArrowheads="1"/>
          </p:cNvSpPr>
          <p:nvPr/>
        </p:nvSpPr>
        <p:spPr bwMode="auto">
          <a:xfrm>
            <a:off x="1571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9221" name="Picture 5" descr="C:\Users\ted\Desktop\question_md_clr.gif"/>
          <p:cNvPicPr>
            <a:picLocks noChangeAspect="1" noChangeArrowheads="1" noCrop="1"/>
          </p:cNvPicPr>
          <p:nvPr/>
        </p:nvPicPr>
        <p:blipFill>
          <a:blip r:embed="rId4"/>
          <a:srcRect/>
          <a:stretch>
            <a:fillRect/>
          </a:stretch>
        </p:blipFill>
        <p:spPr bwMode="auto">
          <a:xfrm>
            <a:off x="7216777" y="912843"/>
            <a:ext cx="230188" cy="736600"/>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7046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F8E68C0E-9063-A703-C50D-7B1C410B3B87}"/>
            </a:ext>
          </a:extLst>
        </p:cNvPr>
        <p:cNvGrpSpPr/>
        <p:nvPr/>
      </p:nvGrpSpPr>
      <p:grpSpPr>
        <a:xfrm>
          <a:off x="0" y="0"/>
          <a:ext cx="0" cy="0"/>
          <a:chOff x="0" y="0"/>
          <a:chExt cx="0" cy="0"/>
        </a:xfrm>
      </p:grpSpPr>
      <p:graphicFrame>
        <p:nvGraphicFramePr>
          <p:cNvPr id="6" name="Content Placeholder 5" descr="Theme Picture Accent" title="SmartArt">
            <a:extLst>
              <a:ext uri="{FF2B5EF4-FFF2-40B4-BE49-F238E27FC236}">
                <a16:creationId xmlns:a16="http://schemas.microsoft.com/office/drawing/2014/main" id="{05773D11-E80C-05B3-D52A-6A7B81136CED}"/>
              </a:ext>
            </a:extLst>
          </p:cNvPr>
          <p:cNvGraphicFramePr>
            <a:graphicFrameLocks noGrp="1"/>
          </p:cNvGraphicFramePr>
          <p:nvPr>
            <p:ph idx="1"/>
          </p:nvPr>
        </p:nvGraphicFramePr>
        <p:xfrm>
          <a:off x="790577" y="704850"/>
          <a:ext cx="7562851"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65C61276-C388-8DF7-4867-769A39CCFCBC}"/>
              </a:ext>
            </a:extLst>
          </p:cNvPr>
          <p:cNvSpPr>
            <a:spLocks noGrp="1"/>
          </p:cNvSpPr>
          <p:nvPr>
            <p:ph type="body" sz="half" idx="2"/>
          </p:nvPr>
        </p:nvSpPr>
        <p:spPr>
          <a:xfrm>
            <a:off x="9296403" y="2983003"/>
            <a:ext cx="2430780" cy="981201"/>
          </a:xfrm>
        </p:spPr>
        <p:txBody>
          <a:bodyPr>
            <a:normAutofit/>
          </a:bodyPr>
          <a:lstStyle/>
          <a:p>
            <a:pPr lvl="0" algn="ctr"/>
            <a:r>
              <a:rPr lang="en-US" sz="2000" b="1" dirty="0">
                <a:solidFill>
                  <a:schemeClr val="accent4">
                    <a:lumMod val="50000"/>
                  </a:schemeClr>
                </a:solidFill>
              </a:rPr>
              <a:t>Edward L. Perkins, JD, LLM (Tax) CPA</a:t>
            </a:r>
          </a:p>
          <a:p>
            <a:endParaRPr lang="en-US" dirty="0"/>
          </a:p>
        </p:txBody>
      </p:sp>
      <p:sp>
        <p:nvSpPr>
          <p:cNvPr id="3" name="Title 2">
            <a:extLst>
              <a:ext uri="{FF2B5EF4-FFF2-40B4-BE49-F238E27FC236}">
                <a16:creationId xmlns:a16="http://schemas.microsoft.com/office/drawing/2014/main" id="{A8B1075A-1C02-9F41-4480-C1F384406186}"/>
              </a:ext>
            </a:extLst>
          </p:cNvPr>
          <p:cNvSpPr>
            <a:spLocks noGrp="1"/>
          </p:cNvSpPr>
          <p:nvPr>
            <p:ph type="title"/>
          </p:nvPr>
        </p:nvSpPr>
        <p:spPr>
          <a:xfrm>
            <a:off x="9164097" y="1009357"/>
            <a:ext cx="2563086" cy="1645920"/>
          </a:xfrm>
        </p:spPr>
        <p:txBody>
          <a:bodyPr>
            <a:noAutofit/>
          </a:bodyPr>
          <a:lstStyle/>
          <a:p>
            <a:pPr algn="ctr"/>
            <a:r>
              <a:rPr lang="en-US" sz="2200" b="1" dirty="0">
                <a:solidFill>
                  <a:srgbClr val="C00000"/>
                </a:solidFill>
                <a:effectLst>
                  <a:outerShdw blurRad="38100" dist="38100" dir="2700000" algn="tl">
                    <a:srgbClr val="000000">
                      <a:alpha val="43137"/>
                    </a:srgbClr>
                  </a:outerShdw>
                </a:effectLst>
              </a:rPr>
              <a:t>Defending Minority Shareholders’ Rights - </a:t>
            </a:r>
            <a:r>
              <a:rPr lang="en-US" sz="2200" b="1" cap="all" dirty="0">
                <a:solidFill>
                  <a:srgbClr val="C00000"/>
                </a:solidFill>
                <a:effectLst>
                  <a:outerShdw blurRad="38100" dist="38100" dir="2700000" algn="tl">
                    <a:srgbClr val="000000">
                      <a:alpha val="43137"/>
                    </a:srgbClr>
                  </a:outerShdw>
                </a:effectLst>
              </a:rPr>
              <a:t>Part II</a:t>
            </a:r>
          </a:p>
        </p:txBody>
      </p:sp>
      <p:sp>
        <p:nvSpPr>
          <p:cNvPr id="5" name="Text Placeholder 6">
            <a:extLst>
              <a:ext uri="{FF2B5EF4-FFF2-40B4-BE49-F238E27FC236}">
                <a16:creationId xmlns:a16="http://schemas.microsoft.com/office/drawing/2014/main" id="{B1304C58-8567-6908-8F1C-7BC81B6BF637}"/>
              </a:ext>
            </a:extLst>
          </p:cNvPr>
          <p:cNvSpPr txBox="1">
            <a:spLocks/>
          </p:cNvSpPr>
          <p:nvPr/>
        </p:nvSpPr>
        <p:spPr>
          <a:xfrm>
            <a:off x="9464354" y="3964204"/>
            <a:ext cx="2430780" cy="65702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800"/>
              </a:spcBef>
              <a:spcAft>
                <a:spcPts val="0"/>
              </a:spcAft>
              <a:buClr>
                <a:schemeClr val="tx2">
                  <a:lumMod val="60000"/>
                  <a:lumOff val="40000"/>
                </a:schemeClr>
              </a:buClr>
              <a:buFont typeface="Arial" pitchFamily="34" charset="0"/>
              <a:buNone/>
              <a:defRPr sz="1400" kern="1200">
                <a:solidFill>
                  <a:schemeClr val="bg1"/>
                </a:solidFill>
                <a:latin typeface="+mn-lt"/>
                <a:ea typeface="+mn-ea"/>
                <a:cs typeface="+mn-cs"/>
              </a:defRPr>
            </a:lvl1pPr>
            <a:lvl2pPr marL="457200" indent="0" algn="l" defTabSz="914400" rtl="0" eaLnBrk="1" latinLnBrk="0" hangingPunct="1">
              <a:lnSpc>
                <a:spcPct val="100000"/>
              </a:lnSpc>
              <a:spcBef>
                <a:spcPts val="500"/>
              </a:spcBef>
              <a:buClr>
                <a:schemeClr val="tx2">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6pPr>
            <a:lvl7pPr marL="27432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7pPr>
            <a:lvl8pPr marL="32004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8pPr>
            <a:lvl9pPr marL="3657600" indent="0" algn="l" defTabSz="914400" rtl="0" eaLnBrk="1" latinLnBrk="0" hangingPunct="1">
              <a:lnSpc>
                <a:spcPct val="100000"/>
              </a:lnSpc>
              <a:spcBef>
                <a:spcPts val="500"/>
              </a:spcBef>
              <a:buClr>
                <a:schemeClr val="tx2">
                  <a:lumMod val="60000"/>
                  <a:lumOff val="40000"/>
                </a:schemeClr>
              </a:buClr>
              <a:buFont typeface="Arial" pitchFamily="34" charset="0"/>
              <a:buNone/>
              <a:defRPr sz="900" kern="1200">
                <a:solidFill>
                  <a:schemeClr val="bg1"/>
                </a:solidFill>
                <a:latin typeface="+mn-lt"/>
                <a:ea typeface="+mn-ea"/>
                <a:cs typeface="+mn-cs"/>
              </a:defRPr>
            </a:lvl9pPr>
          </a:lstStyle>
          <a:p>
            <a:pPr marL="0" marR="0" lvl="0" indent="0" algn="l" defTabSz="914400" rtl="0" eaLnBrk="1" fontAlgn="auto" latinLnBrk="0" hangingPunct="1">
              <a:lnSpc>
                <a:spcPct val="110000"/>
              </a:lnSpc>
              <a:spcBef>
                <a:spcPts val="800"/>
              </a:spcBef>
              <a:spcAft>
                <a:spcPts val="0"/>
              </a:spcAft>
              <a:buClr>
                <a:srgbClr val="E3DED1">
                  <a:lumMod val="60000"/>
                  <a:lumOff val="40000"/>
                </a:srgbClr>
              </a:buClr>
              <a:buSzTx/>
              <a:buFont typeface="Arial" pitchFamily="34" charset="0"/>
              <a:buNone/>
              <a:tabLst/>
              <a:defRPr/>
            </a:pPr>
            <a:r>
              <a:rPr kumimoji="0" lang="en-US" sz="2000" b="1" i="0" u="none" strike="noStrike" kern="1200" cap="none" spc="0" normalizeH="0" baseline="0" noProof="0" dirty="0">
                <a:ln>
                  <a:noFill/>
                </a:ln>
                <a:solidFill>
                  <a:srgbClr val="029676">
                    <a:lumMod val="50000"/>
                  </a:srgbClr>
                </a:solidFill>
                <a:effectLst/>
                <a:uLnTx/>
                <a:uFillTx/>
                <a:latin typeface="Century Gothic" panose="020B0502020202020204"/>
                <a:ea typeface="+mn-ea"/>
                <a:cs typeface="+mn-cs"/>
              </a:rPr>
              <a:t>Paul Fellman, JD</a:t>
            </a:r>
          </a:p>
          <a:p>
            <a:pPr marL="0" marR="0" lvl="0" indent="0" algn="l" defTabSz="914400" rtl="0" eaLnBrk="1" fontAlgn="auto" latinLnBrk="0" hangingPunct="1">
              <a:lnSpc>
                <a:spcPct val="110000"/>
              </a:lnSpc>
              <a:spcBef>
                <a:spcPts val="800"/>
              </a:spcBef>
              <a:spcAft>
                <a:spcPts val="0"/>
              </a:spcAft>
              <a:buClr>
                <a:srgbClr val="E3DED1">
                  <a:lumMod val="60000"/>
                  <a:lumOff val="40000"/>
                </a:srgbClr>
              </a:buClr>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7C72EA49-0DCA-16BB-458A-AC65F351DBBC}"/>
              </a:ext>
            </a:extLst>
          </p:cNvPr>
          <p:cNvSpPr/>
          <p:nvPr/>
        </p:nvSpPr>
        <p:spPr>
          <a:xfrm flipV="1">
            <a:off x="10054593" y="3825550"/>
            <a:ext cx="914400" cy="45719"/>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820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ould You File a Derivative or Direct Shareholder Lawsuit? | The Parzivand  Law Firm, PLLC">
            <a:extLst>
              <a:ext uri="{FF2B5EF4-FFF2-40B4-BE49-F238E27FC236}">
                <a16:creationId xmlns:a16="http://schemas.microsoft.com/office/drawing/2014/main" id="{BE8F40E7-8B44-F27E-B455-903ACC92268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2001" r="15777"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5BA768-47C8-4D0C-AE64-DAAAE70F58D3}"/>
              </a:ext>
            </a:extLst>
          </p:cNvPr>
          <p:cNvSpPr>
            <a:spLocks noGrp="1"/>
          </p:cNvSpPr>
          <p:nvPr>
            <p:ph type="title"/>
          </p:nvPr>
        </p:nvSpPr>
        <p:spPr>
          <a:xfrm>
            <a:off x="3611078" y="2559204"/>
            <a:ext cx="4969844" cy="1463676"/>
          </a:xfrm>
        </p:spPr>
        <p:txBody>
          <a:bodyPr vert="horz" lIns="91440" tIns="45720" rIns="91440" bIns="45720" rtlCol="0" anchor="b">
            <a:normAutofit/>
          </a:bodyPr>
          <a:lstStyle/>
          <a:p>
            <a:pPr algn="ctr"/>
            <a:r>
              <a:rPr lang="en-US" sz="8000" dirty="0">
                <a:solidFill>
                  <a:srgbClr val="FFFFFF"/>
                </a:solidFill>
                <a:latin typeface="Oswald Medium" panose="00000600000000000000" pitchFamily="2" charset="0"/>
              </a:rPr>
              <a:t>Remedies</a:t>
            </a:r>
          </a:p>
        </p:txBody>
      </p:sp>
      <p:sp>
        <p:nvSpPr>
          <p:cNvPr id="3" name="Text Placeholder 2">
            <a:extLst>
              <a:ext uri="{FF2B5EF4-FFF2-40B4-BE49-F238E27FC236}">
                <a16:creationId xmlns:a16="http://schemas.microsoft.com/office/drawing/2014/main" id="{766E8E4A-7381-48BA-9880-825EAD5C81CD}"/>
              </a:ext>
            </a:extLst>
          </p:cNvPr>
          <p:cNvSpPr>
            <a:spLocks noGrp="1"/>
          </p:cNvSpPr>
          <p:nvPr>
            <p:ph type="body" idx="1"/>
          </p:nvPr>
        </p:nvSpPr>
        <p:spPr>
          <a:xfrm>
            <a:off x="4077903" y="4022400"/>
            <a:ext cx="4036194" cy="1098395"/>
          </a:xfrm>
        </p:spPr>
        <p:txBody>
          <a:bodyPr vert="horz" lIns="91440" tIns="45720" rIns="91440" bIns="45720" rtlCol="0">
            <a:normAutofit/>
          </a:bodyPr>
          <a:lstStyle/>
          <a:p>
            <a:pPr algn="ctr"/>
            <a:r>
              <a:rPr lang="en-US" sz="3200" dirty="0">
                <a:solidFill>
                  <a:srgbClr val="FFFFFF"/>
                </a:solidFill>
                <a:latin typeface="Lato" panose="020F0502020204030203" pitchFamily="34" charset="0"/>
                <a:ea typeface="Lato" panose="020F0502020204030203" pitchFamily="34" charset="0"/>
                <a:cs typeface="Lato" panose="020F0502020204030203" pitchFamily="34" charset="0"/>
              </a:rPr>
              <a:t>Shareholder Lawsuits</a:t>
            </a:r>
          </a:p>
        </p:txBody>
      </p:sp>
    </p:spTree>
    <p:extLst>
      <p:ext uri="{BB962C8B-B14F-4D97-AF65-F5344CB8AC3E}">
        <p14:creationId xmlns:p14="http://schemas.microsoft.com/office/powerpoint/2010/main" val="2923405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pic>
        <p:nvPicPr>
          <p:cNvPr id="2050" name="Picture 2" descr="Shareholder Derivative Suit | New York Commercial Division Practice">
            <a:extLst>
              <a:ext uri="{FF2B5EF4-FFF2-40B4-BE49-F238E27FC236}">
                <a16:creationId xmlns:a16="http://schemas.microsoft.com/office/drawing/2014/main" id="{13E5D34F-BE32-9B27-033B-75D52222F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37" r="1673" b="1"/>
          <a:stretch>
            <a:fillRect/>
          </a:stretch>
        </p:blipFill>
        <p:spPr bwMode="auto">
          <a:xfrm>
            <a:off x="-698090"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2" name="Title 1">
            <a:extLst>
              <a:ext uri="{FF2B5EF4-FFF2-40B4-BE49-F238E27FC236}">
                <a16:creationId xmlns:a16="http://schemas.microsoft.com/office/drawing/2014/main" id="{F56A95A8-DB1A-746C-8BB6-C8BC4682A7DF}"/>
              </a:ext>
            </a:extLst>
          </p:cNvPr>
          <p:cNvSpPr>
            <a:spLocks noGrp="1"/>
          </p:cNvSpPr>
          <p:nvPr>
            <p:ph type="title"/>
          </p:nvPr>
        </p:nvSpPr>
        <p:spPr>
          <a:xfrm>
            <a:off x="7531610" y="365125"/>
            <a:ext cx="3822189" cy="1899912"/>
          </a:xfrm>
        </p:spPr>
        <p:txBody>
          <a:bodyPr>
            <a:normAutofit/>
          </a:bodyPr>
          <a:lstStyle/>
          <a:p>
            <a:r>
              <a:rPr lang="en-US" sz="4000" dirty="0"/>
              <a:t>Distinction Between Direct and Derivative Lawsuits</a:t>
            </a:r>
          </a:p>
        </p:txBody>
      </p:sp>
      <p:sp>
        <p:nvSpPr>
          <p:cNvPr id="3" name="Content Placeholder 2">
            <a:extLst>
              <a:ext uri="{FF2B5EF4-FFF2-40B4-BE49-F238E27FC236}">
                <a16:creationId xmlns:a16="http://schemas.microsoft.com/office/drawing/2014/main" id="{226ECBC2-5C6B-1D11-4146-276280F6E50D}"/>
              </a:ext>
            </a:extLst>
          </p:cNvPr>
          <p:cNvSpPr>
            <a:spLocks noGrp="1"/>
          </p:cNvSpPr>
          <p:nvPr>
            <p:ph idx="1"/>
          </p:nvPr>
        </p:nvSpPr>
        <p:spPr>
          <a:xfrm>
            <a:off x="7531610" y="2434201"/>
            <a:ext cx="4367020" cy="3742762"/>
          </a:xfrm>
        </p:spPr>
        <p:txBody>
          <a:bodyPr>
            <a:noAutofit/>
          </a:bodyPr>
          <a:lstStyle/>
          <a:p>
            <a:pPr>
              <a:lnSpc>
                <a:spcPct val="100000"/>
              </a:lnSpc>
              <a:spcBef>
                <a:spcPts val="600"/>
              </a:spcBef>
              <a:spcAft>
                <a:spcPts val="600"/>
              </a:spcAft>
            </a:pPr>
            <a:r>
              <a:rPr lang="en-US" sz="2000" dirty="0"/>
              <a:t>A </a:t>
            </a:r>
            <a:r>
              <a:rPr lang="en-US" sz="2000" dirty="0">
                <a:solidFill>
                  <a:srgbClr val="FF0000"/>
                </a:solidFill>
              </a:rPr>
              <a:t>direct claim </a:t>
            </a:r>
            <a:r>
              <a:rPr lang="en-US" sz="2000" dirty="0"/>
              <a:t>is filed by a shareholder for personal injury to their rights, with damages paid to them.</a:t>
            </a:r>
          </a:p>
          <a:p>
            <a:pPr>
              <a:lnSpc>
                <a:spcPct val="100000"/>
              </a:lnSpc>
              <a:spcBef>
                <a:spcPts val="600"/>
              </a:spcBef>
              <a:spcAft>
                <a:spcPts val="600"/>
              </a:spcAft>
            </a:pPr>
            <a:r>
              <a:rPr lang="en-US" sz="2000" dirty="0"/>
              <a:t>A </a:t>
            </a:r>
            <a:r>
              <a:rPr lang="en-US" sz="2000" dirty="0">
                <a:solidFill>
                  <a:srgbClr val="FF0000"/>
                </a:solidFill>
              </a:rPr>
              <a:t>derivative claim </a:t>
            </a:r>
            <a:r>
              <a:rPr lang="en-US" sz="2000" dirty="0"/>
              <a:t>is filed on behalf of a corporation for harm to the company, with recovery going to the entity. </a:t>
            </a:r>
          </a:p>
          <a:p>
            <a:pPr>
              <a:lnSpc>
                <a:spcPct val="100000"/>
              </a:lnSpc>
              <a:spcBef>
                <a:spcPts val="600"/>
              </a:spcBef>
              <a:spcAft>
                <a:spcPts val="600"/>
              </a:spcAft>
            </a:pPr>
            <a:r>
              <a:rPr lang="en-US" sz="2000" dirty="0"/>
              <a:t>The </a:t>
            </a:r>
            <a:r>
              <a:rPr lang="en-US" sz="2000" dirty="0">
                <a:solidFill>
                  <a:srgbClr val="FF0000"/>
                </a:solidFill>
              </a:rPr>
              <a:t>distinction hinges </a:t>
            </a:r>
            <a:r>
              <a:rPr lang="en-US" sz="2000" dirty="0"/>
              <a:t>on who suffered the harm and who receives the benefit (the “Tooley Test”).</a:t>
            </a:r>
          </a:p>
        </p:txBody>
      </p:sp>
    </p:spTree>
    <p:extLst>
      <p:ext uri="{BB962C8B-B14F-4D97-AF65-F5344CB8AC3E}">
        <p14:creationId xmlns:p14="http://schemas.microsoft.com/office/powerpoint/2010/main" val="5180781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cing Your First Lawsuit? Here Are The First Steps To Take">
            <a:extLst>
              <a:ext uri="{FF2B5EF4-FFF2-40B4-BE49-F238E27FC236}">
                <a16:creationId xmlns:a16="http://schemas.microsoft.com/office/drawing/2014/main" id="{BF8BE63C-BA03-DC0E-8823-116DA664E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6785812" y="365125"/>
            <a:ext cx="4567988" cy="1899912"/>
          </a:xfrm>
        </p:spPr>
        <p:txBody>
          <a:bodyPr>
            <a:normAutofit/>
          </a:bodyPr>
          <a:lstStyle/>
          <a:p>
            <a:r>
              <a:rPr lang="en-US" sz="4000" dirty="0"/>
              <a:t>Distinction Between Direct and Derivative Lawsuits</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6912744" y="2362647"/>
            <a:ext cx="5159141" cy="4130228"/>
          </a:xfrm>
        </p:spPr>
        <p:txBody>
          <a:bodyPr>
            <a:noAutofit/>
          </a:bodyPr>
          <a:lstStyle/>
          <a:p>
            <a:pPr marL="0" indent="0">
              <a:lnSpc>
                <a:spcPct val="100000"/>
              </a:lnSpc>
              <a:spcBef>
                <a:spcPts val="600"/>
              </a:spcBef>
              <a:spcAft>
                <a:spcPts val="600"/>
              </a:spcAft>
              <a:buNone/>
            </a:pPr>
            <a:r>
              <a:rPr lang="en-US" sz="2200" dirty="0"/>
              <a:t>A </a:t>
            </a:r>
            <a:r>
              <a:rPr lang="en-US" sz="2200" b="1" dirty="0"/>
              <a:t>distinction is drawn </a:t>
            </a:r>
            <a:r>
              <a:rPr lang="en-US" sz="2200" dirty="0"/>
              <a:t>between: </a:t>
            </a:r>
          </a:p>
          <a:p>
            <a:pPr>
              <a:lnSpc>
                <a:spcPct val="100000"/>
              </a:lnSpc>
              <a:spcBef>
                <a:spcPts val="600"/>
              </a:spcBef>
              <a:spcAft>
                <a:spcPts val="600"/>
              </a:spcAft>
            </a:pPr>
            <a:r>
              <a:rPr lang="en-US" sz="2200" dirty="0"/>
              <a:t>A </a:t>
            </a:r>
            <a:r>
              <a:rPr lang="en-US" sz="2200" b="1" dirty="0"/>
              <a:t>shareholder’s direct right </a:t>
            </a:r>
            <a:r>
              <a:rPr lang="en-US" sz="2200" dirty="0"/>
              <a:t>to sue the corporation or its managers, and </a:t>
            </a:r>
          </a:p>
          <a:p>
            <a:pPr>
              <a:lnSpc>
                <a:spcPct val="100000"/>
              </a:lnSpc>
              <a:spcBef>
                <a:spcPts val="600"/>
              </a:spcBef>
              <a:spcAft>
                <a:spcPts val="600"/>
              </a:spcAft>
            </a:pPr>
            <a:r>
              <a:rPr lang="en-US" sz="2200" dirty="0"/>
              <a:t>The shareholder’s </a:t>
            </a:r>
            <a:r>
              <a:rPr lang="en-US" sz="2200" b="1" dirty="0"/>
              <a:t>derivative right </a:t>
            </a:r>
            <a:r>
              <a:rPr lang="en-US" sz="2200" dirty="0"/>
              <a:t>to assert a corporate cause of action which the corporation’s management has failed to enforce</a:t>
            </a:r>
          </a:p>
          <a:p>
            <a:pPr>
              <a:lnSpc>
                <a:spcPct val="100000"/>
              </a:lnSpc>
              <a:spcBef>
                <a:spcPts val="600"/>
              </a:spcBef>
              <a:spcAft>
                <a:spcPts val="600"/>
              </a:spcAft>
            </a:pPr>
            <a:r>
              <a:rPr lang="en-US" sz="2200" dirty="0"/>
              <a:t>The </a:t>
            </a:r>
            <a:r>
              <a:rPr lang="en-US" sz="2200" b="1" dirty="0"/>
              <a:t>main difference </a:t>
            </a:r>
            <a:r>
              <a:rPr lang="en-US" sz="2200" dirty="0"/>
              <a:t>lies in whether the injury is unique to the shareholder or to the corporation. </a:t>
            </a:r>
          </a:p>
        </p:txBody>
      </p:sp>
    </p:spTree>
    <p:extLst>
      <p:ext uri="{BB962C8B-B14F-4D97-AF65-F5344CB8AC3E}">
        <p14:creationId xmlns:p14="http://schemas.microsoft.com/office/powerpoint/2010/main" val="28399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F27D4C-2BDE-474D-9E28-97D4973D598E}"/>
              </a:ext>
            </a:extLst>
          </p:cNvPr>
          <p:cNvPicPr>
            <a:picLocks noGrp="1" noChangeAspect="1"/>
          </p:cNvPicPr>
          <p:nvPr>
            <p:ph idx="1"/>
          </p:nvPr>
        </p:nvPicPr>
        <p:blipFill>
          <a:blip r:embed="rId3"/>
          <a:stretch>
            <a:fillRect/>
          </a:stretch>
        </p:blipFill>
        <p:spPr>
          <a:xfrm>
            <a:off x="4098528" y="1816505"/>
            <a:ext cx="7315200" cy="4114800"/>
          </a:xfrm>
          <a:prstGeom prst="rect">
            <a:avLst/>
          </a:prstGeom>
        </p:spPr>
      </p:pic>
      <p:sp>
        <p:nvSpPr>
          <p:cNvPr id="9" name="Rectangle 8">
            <a:extLst>
              <a:ext uri="{FF2B5EF4-FFF2-40B4-BE49-F238E27FC236}">
                <a16:creationId xmlns:a16="http://schemas.microsoft.com/office/drawing/2014/main" id="{3D6E3834-6C71-4D1B-92A1-862F166D0E48}"/>
              </a:ext>
            </a:extLst>
          </p:cNvPr>
          <p:cNvSpPr/>
          <p:nvPr/>
        </p:nvSpPr>
        <p:spPr>
          <a:xfrm>
            <a:off x="6324967" y="2887868"/>
            <a:ext cx="235131" cy="2717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10" name="Rectangle 9">
            <a:extLst>
              <a:ext uri="{FF2B5EF4-FFF2-40B4-BE49-F238E27FC236}">
                <a16:creationId xmlns:a16="http://schemas.microsoft.com/office/drawing/2014/main" id="{A3AF28C6-9F38-4D3B-ACC5-244AD7AB0EE9}"/>
              </a:ext>
            </a:extLst>
          </p:cNvPr>
          <p:cNvSpPr/>
          <p:nvPr/>
        </p:nvSpPr>
        <p:spPr>
          <a:xfrm>
            <a:off x="3949712" y="926695"/>
            <a:ext cx="67711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FF9900"/>
                </a:solidFill>
                <a:effectLst>
                  <a:outerShdw blurRad="38100" dist="19050" dir="2700000" algn="tl" rotWithShape="0">
                    <a:srgbClr val="000000">
                      <a:alpha val="40000"/>
                    </a:srgbClr>
                  </a:outerShdw>
                </a:effectLst>
                <a:uLnTx/>
                <a:uFillTx/>
                <a:latin typeface="Tahoma"/>
                <a:ea typeface="+mn-ea"/>
                <a:cs typeface="+mn-cs"/>
              </a:rPr>
              <a:t>Edward L. Perkins, BA, JD, LLM(Tax), CPA</a:t>
            </a:r>
          </a:p>
        </p:txBody>
      </p:sp>
      <p:pic>
        <p:nvPicPr>
          <p:cNvPr id="11" name="Picture 7" descr="K:\FIRM\GibPerk WebSite\Law Firm\untitled-695-Edit.jpg">
            <a:extLst>
              <a:ext uri="{FF2B5EF4-FFF2-40B4-BE49-F238E27FC236}">
                <a16:creationId xmlns:a16="http://schemas.microsoft.com/office/drawing/2014/main" id="{2C321D8D-F627-433E-9F0D-D3FC17286AEA}"/>
              </a:ext>
            </a:extLst>
          </p:cNvPr>
          <p:cNvPicPr>
            <a:picLocks noChangeAspect="1" noChangeArrowheads="1"/>
          </p:cNvPicPr>
          <p:nvPr/>
        </p:nvPicPr>
        <p:blipFill>
          <a:blip r:embed="rId4"/>
          <a:srcRect/>
          <a:stretch>
            <a:fillRect/>
          </a:stretch>
        </p:blipFill>
        <p:spPr bwMode="auto">
          <a:xfrm>
            <a:off x="671076" y="926695"/>
            <a:ext cx="2896648" cy="4883232"/>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480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0A08-51D4-5E88-90E1-464EA6360139}"/>
              </a:ext>
            </a:extLst>
          </p:cNvPr>
          <p:cNvSpPr>
            <a:spLocks noGrp="1"/>
          </p:cNvSpPr>
          <p:nvPr>
            <p:ph type="title"/>
          </p:nvPr>
        </p:nvSpPr>
        <p:spPr>
          <a:xfrm>
            <a:off x="519023" y="0"/>
            <a:ext cx="10515600" cy="1325563"/>
          </a:xfrm>
        </p:spPr>
        <p:txBody>
          <a:bodyPr/>
          <a:lstStyle/>
          <a:p>
            <a:r>
              <a:rPr lang="en-US" dirty="0"/>
              <a:t>Direct Lawsuits</a:t>
            </a:r>
          </a:p>
        </p:txBody>
      </p:sp>
      <p:sp>
        <p:nvSpPr>
          <p:cNvPr id="3" name="Content Placeholder 2">
            <a:extLst>
              <a:ext uri="{FF2B5EF4-FFF2-40B4-BE49-F238E27FC236}">
                <a16:creationId xmlns:a16="http://schemas.microsoft.com/office/drawing/2014/main" id="{60538291-156F-54CE-308A-BACF6B9E28AA}"/>
              </a:ext>
            </a:extLst>
          </p:cNvPr>
          <p:cNvSpPr>
            <a:spLocks noGrp="1"/>
          </p:cNvSpPr>
          <p:nvPr>
            <p:ph idx="1"/>
          </p:nvPr>
        </p:nvSpPr>
        <p:spPr>
          <a:xfrm>
            <a:off x="699778" y="1144810"/>
            <a:ext cx="7278362" cy="3091288"/>
          </a:xfrm>
        </p:spPr>
        <p:txBody>
          <a:bodyPr>
            <a:noAutofit/>
          </a:bodyPr>
          <a:lstStyle/>
          <a:p>
            <a:pPr marL="0" indent="0">
              <a:lnSpc>
                <a:spcPct val="120000"/>
              </a:lnSpc>
              <a:buNone/>
            </a:pPr>
            <a:r>
              <a:rPr lang="en-US" sz="2100" dirty="0"/>
              <a:t>The following are examples of claims that may be properly brought only as a direct action: </a:t>
            </a:r>
          </a:p>
          <a:p>
            <a:pPr marL="457200" indent="-457200">
              <a:lnSpc>
                <a:spcPct val="120000"/>
              </a:lnSpc>
              <a:buClr>
                <a:schemeClr val="accent4">
                  <a:lumMod val="50000"/>
                </a:schemeClr>
              </a:buClr>
              <a:buFont typeface="Calibri" panose="020F0502020204030204" pitchFamily="34" charset="0"/>
              <a:buChar char="›"/>
            </a:pPr>
            <a:r>
              <a:rPr lang="en-US" sz="2100" dirty="0">
                <a:solidFill>
                  <a:srgbClr val="C00000"/>
                </a:solidFill>
              </a:rPr>
              <a:t>Claims to </a:t>
            </a:r>
            <a:r>
              <a:rPr lang="en-US" sz="2100" b="1" dirty="0">
                <a:solidFill>
                  <a:srgbClr val="C00000"/>
                </a:solidFill>
              </a:rPr>
              <a:t>compel the corporation </a:t>
            </a:r>
            <a:r>
              <a:rPr lang="en-US" sz="2100" dirty="0">
                <a:solidFill>
                  <a:srgbClr val="C00000"/>
                </a:solidFill>
              </a:rPr>
              <a:t>to declare dividends</a:t>
            </a:r>
            <a:r>
              <a:rPr lang="en-US" sz="2100" dirty="0"/>
              <a:t>, </a:t>
            </a:r>
          </a:p>
          <a:p>
            <a:pPr marL="457200" indent="-457200">
              <a:lnSpc>
                <a:spcPct val="120000"/>
              </a:lnSpc>
              <a:buClr>
                <a:schemeClr val="accent4">
                  <a:lumMod val="50000"/>
                </a:schemeClr>
              </a:buClr>
              <a:buFont typeface="Calibri" panose="020F0502020204030204" pitchFamily="34" charset="0"/>
              <a:buChar char="›"/>
            </a:pPr>
            <a:r>
              <a:rPr lang="en-US" sz="2100" dirty="0"/>
              <a:t>Claims </a:t>
            </a:r>
            <a:r>
              <a:rPr lang="en-US" sz="2100" b="1" dirty="0"/>
              <a:t>alleging the breach of a fiduciary duty </a:t>
            </a:r>
            <a:r>
              <a:rPr lang="en-US" sz="2100" dirty="0"/>
              <a:t>owed by a majority shareholder to a minority shareholder in a closely-held corporation, </a:t>
            </a:r>
          </a:p>
          <a:p>
            <a:pPr marL="457200" indent="-457200">
              <a:lnSpc>
                <a:spcPct val="120000"/>
              </a:lnSpc>
              <a:buClr>
                <a:schemeClr val="accent4">
                  <a:lumMod val="50000"/>
                </a:schemeClr>
              </a:buClr>
              <a:buFont typeface="Calibri" panose="020F0502020204030204" pitchFamily="34" charset="0"/>
              <a:buChar char="›"/>
            </a:pPr>
            <a:r>
              <a:rPr lang="en-US" sz="2100" dirty="0">
                <a:solidFill>
                  <a:srgbClr val="C00000"/>
                </a:solidFill>
              </a:rPr>
              <a:t>Claims to </a:t>
            </a:r>
            <a:r>
              <a:rPr lang="en-US" sz="2100" b="1" dirty="0">
                <a:solidFill>
                  <a:srgbClr val="C00000"/>
                </a:solidFill>
              </a:rPr>
              <a:t>prevent the dilution </a:t>
            </a:r>
            <a:r>
              <a:rPr lang="en-US" sz="2100" dirty="0">
                <a:solidFill>
                  <a:srgbClr val="C00000"/>
                </a:solidFill>
              </a:rPr>
              <a:t>of, or interference with, voting rights, </a:t>
            </a:r>
          </a:p>
          <a:p>
            <a:pPr marL="457200" indent="-457200">
              <a:lnSpc>
                <a:spcPct val="120000"/>
              </a:lnSpc>
              <a:buClr>
                <a:schemeClr val="accent4">
                  <a:lumMod val="50000"/>
                </a:schemeClr>
              </a:buClr>
              <a:buFont typeface="Calibri" panose="020F0502020204030204" pitchFamily="34" charset="0"/>
              <a:buChar char="›"/>
            </a:pPr>
            <a:r>
              <a:rPr lang="en-US" sz="2100" dirty="0"/>
              <a:t>Claims alleging that the corporation </a:t>
            </a:r>
            <a:r>
              <a:rPr lang="en-US" sz="2100" b="1" dirty="0"/>
              <a:t>breached an individual contract </a:t>
            </a:r>
            <a:r>
              <a:rPr lang="en-US" sz="2100" dirty="0"/>
              <a:t>with the plaintiff shareholder, and </a:t>
            </a:r>
          </a:p>
          <a:p>
            <a:pPr marL="457200" indent="-457200">
              <a:lnSpc>
                <a:spcPct val="120000"/>
              </a:lnSpc>
              <a:buClr>
                <a:schemeClr val="accent4">
                  <a:lumMod val="50000"/>
                </a:schemeClr>
              </a:buClr>
              <a:buFont typeface="Calibri" panose="020F0502020204030204" pitchFamily="34" charset="0"/>
              <a:buChar char="›"/>
            </a:pPr>
            <a:r>
              <a:rPr lang="en-US" sz="2100" dirty="0">
                <a:solidFill>
                  <a:srgbClr val="C00000"/>
                </a:solidFill>
              </a:rPr>
              <a:t>Claims for the </a:t>
            </a:r>
            <a:r>
              <a:rPr lang="en-US" sz="2100" b="1" dirty="0">
                <a:solidFill>
                  <a:srgbClr val="C00000"/>
                </a:solidFill>
              </a:rPr>
              <a:t>fraudulent sale of stock </a:t>
            </a:r>
            <a:r>
              <a:rPr lang="en-US" sz="2100" dirty="0">
                <a:solidFill>
                  <a:srgbClr val="C00000"/>
                </a:solidFill>
              </a:rPr>
              <a:t>to the shareholders.</a:t>
            </a:r>
          </a:p>
          <a:p>
            <a:pPr>
              <a:buFont typeface="Calibri" panose="020F0502020204030204" pitchFamily="34" charset="0"/>
              <a:buChar char="›"/>
            </a:pPr>
            <a:endParaRPr lang="en-US" dirty="0"/>
          </a:p>
          <a:p>
            <a:endParaRPr lang="en-US" dirty="0"/>
          </a:p>
        </p:txBody>
      </p:sp>
      <p:pic>
        <p:nvPicPr>
          <p:cNvPr id="3074" name="Picture 2" descr="The Difference Between a Lawyer and an Attorney | Clio">
            <a:extLst>
              <a:ext uri="{FF2B5EF4-FFF2-40B4-BE49-F238E27FC236}">
                <a16:creationId xmlns:a16="http://schemas.microsoft.com/office/drawing/2014/main" id="{1C50CD71-9A86-0FBF-3A1F-383A2342A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457" y="23688"/>
            <a:ext cx="3813543" cy="6834312"/>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666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589560" y="856180"/>
            <a:ext cx="4560584" cy="1128068"/>
          </a:xfrm>
        </p:spPr>
        <p:txBody>
          <a:bodyPr anchor="ctr">
            <a:normAutofit/>
          </a:bodyPr>
          <a:lstStyle/>
          <a:p>
            <a:r>
              <a:rPr lang="en-US" sz="4000" dirty="0"/>
              <a:t>Derivative Lawsuits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391715" y="1984248"/>
            <a:ext cx="5026262" cy="4693426"/>
          </a:xfrm>
        </p:spPr>
        <p:txBody>
          <a:bodyPr anchor="ctr">
            <a:normAutofit/>
          </a:bodyPr>
          <a:lstStyle/>
          <a:p>
            <a:pPr>
              <a:lnSpc>
                <a:spcPct val="100000"/>
              </a:lnSpc>
              <a:spcBef>
                <a:spcPts val="600"/>
              </a:spcBef>
              <a:spcAft>
                <a:spcPts val="600"/>
              </a:spcAft>
              <a:buClr>
                <a:schemeClr val="accent2">
                  <a:lumMod val="60000"/>
                  <a:lumOff val="40000"/>
                </a:schemeClr>
              </a:buClr>
              <a:buFont typeface="Symbol" panose="05050102010706020507" pitchFamily="18" charset="2"/>
              <a:buChar char="ý"/>
            </a:pPr>
            <a:r>
              <a:rPr lang="en-US" sz="2200" dirty="0">
                <a:solidFill>
                  <a:srgbClr val="C00000"/>
                </a:solidFill>
              </a:rPr>
              <a:t>Derivative claims </a:t>
            </a:r>
            <a:r>
              <a:rPr lang="en-US" sz="2200" dirty="0"/>
              <a:t>are actions brought on behalf of the corporation to enforce a right belonging to that corporation which the corporation, for one reason or another, refuses to enforce.</a:t>
            </a:r>
          </a:p>
          <a:p>
            <a:pPr>
              <a:lnSpc>
                <a:spcPct val="100000"/>
              </a:lnSpc>
              <a:spcBef>
                <a:spcPts val="600"/>
              </a:spcBef>
              <a:spcAft>
                <a:spcPts val="600"/>
              </a:spcAft>
              <a:buClr>
                <a:schemeClr val="accent2">
                  <a:lumMod val="60000"/>
                  <a:lumOff val="40000"/>
                </a:schemeClr>
              </a:buClr>
              <a:buFont typeface="Symbol" panose="05050102010706020507" pitchFamily="18" charset="2"/>
              <a:buChar char="ý"/>
            </a:pPr>
            <a:r>
              <a:rPr lang="en-US" sz="2200" dirty="0"/>
              <a:t>A </a:t>
            </a:r>
            <a:r>
              <a:rPr lang="en-US" sz="2200" dirty="0">
                <a:solidFill>
                  <a:srgbClr val="C00000"/>
                </a:solidFill>
              </a:rPr>
              <a:t>derivative action </a:t>
            </a:r>
            <a:r>
              <a:rPr lang="en-US" sz="2200" dirty="0"/>
              <a:t>is brought by a shareholder on behalf of a corporation. </a:t>
            </a:r>
          </a:p>
          <a:p>
            <a:pPr>
              <a:lnSpc>
                <a:spcPct val="100000"/>
              </a:lnSpc>
              <a:spcBef>
                <a:spcPts val="600"/>
              </a:spcBef>
              <a:spcAft>
                <a:spcPts val="600"/>
              </a:spcAft>
              <a:buClr>
                <a:schemeClr val="accent2">
                  <a:lumMod val="60000"/>
                  <a:lumOff val="40000"/>
                </a:schemeClr>
              </a:buClr>
              <a:buFont typeface="Symbol" panose="05050102010706020507" pitchFamily="18" charset="2"/>
              <a:buChar char="ý"/>
            </a:pPr>
            <a:r>
              <a:rPr lang="en-US" sz="2200" dirty="0"/>
              <a:t>A derivative claim belongs to, and is </a:t>
            </a:r>
            <a:r>
              <a:rPr lang="en-US" sz="2200" dirty="0">
                <a:solidFill>
                  <a:srgbClr val="C00000"/>
                </a:solidFill>
              </a:rPr>
              <a:t>an asset of, the corporation.</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970C82-5642-4B78-8293-4E169D990002}"/>
              </a:ext>
            </a:extLst>
          </p:cNvPr>
          <p:cNvPicPr>
            <a:picLocks noChangeAspect="1"/>
          </p:cNvPicPr>
          <p:nvPr/>
        </p:nvPicPr>
        <p:blipFill rotWithShape="1">
          <a:blip r:embed="rId2"/>
          <a:srcRect l="11970" r="19631" b="-1"/>
          <a:stretch>
            <a:fillRect/>
          </a:stretch>
        </p:blipFill>
        <p:spPr>
          <a:xfrm>
            <a:off x="6007537" y="799034"/>
            <a:ext cx="5425410" cy="5259296"/>
          </a:xfrm>
          <a:prstGeom prst="rect">
            <a:avLst/>
          </a:prstGeom>
        </p:spPr>
      </p:pic>
    </p:spTree>
    <p:extLst>
      <p:ext uri="{BB962C8B-B14F-4D97-AF65-F5344CB8AC3E}">
        <p14:creationId xmlns:p14="http://schemas.microsoft.com/office/powerpoint/2010/main" val="3572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7580F7-0330-D921-A195-F3ECF9AF1116}"/>
              </a:ext>
            </a:extLst>
          </p:cNvPr>
          <p:cNvSpPr>
            <a:spLocks noGrp="1"/>
          </p:cNvSpPr>
          <p:nvPr>
            <p:ph type="title"/>
          </p:nvPr>
        </p:nvSpPr>
        <p:spPr>
          <a:xfrm>
            <a:off x="741548" y="356176"/>
            <a:ext cx="4784796" cy="1330840"/>
          </a:xfrm>
        </p:spPr>
        <p:txBody>
          <a:bodyPr>
            <a:normAutofit/>
          </a:bodyPr>
          <a:lstStyle/>
          <a:p>
            <a:r>
              <a:rPr lang="en-US" dirty="0">
                <a:solidFill>
                  <a:schemeClr val="bg1"/>
                </a:solidFill>
              </a:rPr>
              <a:t>Derivative Lawsuits</a:t>
            </a:r>
          </a:p>
        </p:txBody>
      </p:sp>
      <p:sp>
        <p:nvSpPr>
          <p:cNvPr id="3" name="Content Placeholder 2">
            <a:extLst>
              <a:ext uri="{FF2B5EF4-FFF2-40B4-BE49-F238E27FC236}">
                <a16:creationId xmlns:a16="http://schemas.microsoft.com/office/drawing/2014/main" id="{665F06C8-C51F-0358-FC49-E0B5970E8CF0}"/>
              </a:ext>
            </a:extLst>
          </p:cNvPr>
          <p:cNvSpPr>
            <a:spLocks noGrp="1"/>
          </p:cNvSpPr>
          <p:nvPr>
            <p:ph idx="1"/>
          </p:nvPr>
        </p:nvSpPr>
        <p:spPr>
          <a:xfrm>
            <a:off x="1086781" y="1540021"/>
            <a:ext cx="8631052" cy="4702159"/>
          </a:xfrm>
        </p:spPr>
        <p:txBody>
          <a:bodyPr>
            <a:noAutofit/>
          </a:bodyPr>
          <a:lstStyle/>
          <a:p>
            <a:pPr marL="0" indent="0">
              <a:lnSpc>
                <a:spcPct val="100000"/>
              </a:lnSpc>
              <a:spcBef>
                <a:spcPts val="600"/>
              </a:spcBef>
              <a:spcAft>
                <a:spcPts val="600"/>
              </a:spcAft>
              <a:buNone/>
            </a:pPr>
            <a:r>
              <a:rPr lang="en-US" sz="1600" dirty="0">
                <a:solidFill>
                  <a:schemeClr val="bg1"/>
                </a:solidFill>
              </a:rPr>
              <a:t>The following are examples of claims that may be properly brought only as a derivative claims: </a:t>
            </a:r>
          </a:p>
          <a:p>
            <a:pPr>
              <a:lnSpc>
                <a:spcPct val="110000"/>
              </a:lnSpc>
              <a:spcBef>
                <a:spcPts val="600"/>
              </a:spcBef>
              <a:spcAft>
                <a:spcPts val="600"/>
              </a:spcAft>
              <a:buFont typeface="Aptos Light" panose="020B0004020202020204" pitchFamily="34" charset="0"/>
              <a:buChar char="›"/>
            </a:pPr>
            <a:r>
              <a:rPr lang="en-US" sz="2000" dirty="0">
                <a:solidFill>
                  <a:schemeClr val="accent4">
                    <a:lumMod val="60000"/>
                    <a:lumOff val="40000"/>
                  </a:schemeClr>
                </a:solidFill>
              </a:rPr>
              <a:t>Claims that directors or executives are taking actions t</a:t>
            </a:r>
            <a:r>
              <a:rPr lang="en-US" sz="2000" b="1" dirty="0">
                <a:solidFill>
                  <a:schemeClr val="accent4">
                    <a:lumMod val="60000"/>
                    <a:lumOff val="40000"/>
                  </a:schemeClr>
                </a:solidFill>
              </a:rPr>
              <a:t>hat </a:t>
            </a:r>
            <a:r>
              <a:rPr lang="en-US" sz="2000" b="1" dirty="0">
                <a:solidFill>
                  <a:schemeClr val="bg1"/>
                </a:solidFill>
              </a:rPr>
              <a:t>benefit themselves personally </a:t>
            </a:r>
            <a:r>
              <a:rPr lang="en-US" sz="2000" dirty="0">
                <a:solidFill>
                  <a:schemeClr val="accent4">
                    <a:lumMod val="60000"/>
                    <a:lumOff val="40000"/>
                  </a:schemeClr>
                </a:solidFill>
              </a:rPr>
              <a:t>rather than the company</a:t>
            </a:r>
          </a:p>
          <a:p>
            <a:pPr>
              <a:lnSpc>
                <a:spcPct val="110000"/>
              </a:lnSpc>
              <a:spcBef>
                <a:spcPts val="600"/>
              </a:spcBef>
              <a:spcAft>
                <a:spcPts val="600"/>
              </a:spcAft>
              <a:buFont typeface="Aptos Light" panose="020B0004020202020204" pitchFamily="34" charset="0"/>
              <a:buChar char="›"/>
            </a:pPr>
            <a:r>
              <a:rPr lang="en-US" sz="2000" dirty="0">
                <a:solidFill>
                  <a:schemeClr val="bg1"/>
                </a:solidFill>
              </a:rPr>
              <a:t>Claims that director or officers are </a:t>
            </a:r>
            <a:r>
              <a:rPr lang="en-US" sz="2000" b="1" dirty="0">
                <a:solidFill>
                  <a:schemeClr val="accent4">
                    <a:lumMod val="60000"/>
                    <a:lumOff val="40000"/>
                  </a:schemeClr>
                </a:solidFill>
              </a:rPr>
              <a:t>misusing company funds</a:t>
            </a:r>
            <a:r>
              <a:rPr lang="en-US" sz="2000" dirty="0">
                <a:solidFill>
                  <a:schemeClr val="bg1"/>
                </a:solidFill>
              </a:rPr>
              <a:t>, assets, or opportunities, </a:t>
            </a:r>
          </a:p>
          <a:p>
            <a:pPr>
              <a:lnSpc>
                <a:spcPct val="110000"/>
              </a:lnSpc>
              <a:spcBef>
                <a:spcPts val="600"/>
              </a:spcBef>
              <a:spcAft>
                <a:spcPts val="600"/>
              </a:spcAft>
              <a:buFont typeface="Aptos Light" panose="020B0004020202020204" pitchFamily="34" charset="0"/>
              <a:buChar char="›"/>
            </a:pPr>
            <a:r>
              <a:rPr lang="en-US" sz="2000" dirty="0">
                <a:solidFill>
                  <a:schemeClr val="accent4">
                    <a:lumMod val="60000"/>
                    <a:lumOff val="40000"/>
                  </a:schemeClr>
                </a:solidFill>
              </a:rPr>
              <a:t>Claims that the board of directors </a:t>
            </a:r>
            <a:r>
              <a:rPr lang="en-US" sz="2000" b="1" dirty="0">
                <a:solidFill>
                  <a:schemeClr val="bg1"/>
                </a:solidFill>
              </a:rPr>
              <a:t>consciously  ignores "red flags" </a:t>
            </a:r>
            <a:r>
              <a:rPr lang="en-US" sz="2000" dirty="0">
                <a:solidFill>
                  <a:schemeClr val="accent4">
                    <a:lumMod val="60000"/>
                    <a:lumOff val="40000"/>
                  </a:schemeClr>
                </a:solidFill>
              </a:rPr>
              <a:t>regarding misconduct, which could result in legal liability for the company</a:t>
            </a:r>
          </a:p>
          <a:p>
            <a:pPr>
              <a:lnSpc>
                <a:spcPct val="110000"/>
              </a:lnSpc>
              <a:spcBef>
                <a:spcPts val="600"/>
              </a:spcBef>
              <a:spcAft>
                <a:spcPts val="600"/>
              </a:spcAft>
              <a:buFont typeface="Aptos Light" panose="020B0004020202020204" pitchFamily="34" charset="0"/>
              <a:buChar char="›"/>
            </a:pPr>
            <a:r>
              <a:rPr lang="en-US" sz="2000" dirty="0">
                <a:solidFill>
                  <a:schemeClr val="bg1"/>
                </a:solidFill>
              </a:rPr>
              <a:t>Claims that executives are </a:t>
            </a:r>
            <a:r>
              <a:rPr lang="en-US" sz="2000" b="1" dirty="0">
                <a:solidFill>
                  <a:schemeClr val="accent4">
                    <a:lumMod val="60000"/>
                    <a:lumOff val="40000"/>
                  </a:schemeClr>
                </a:solidFill>
              </a:rPr>
              <a:t>providing false or misleading financial information</a:t>
            </a:r>
            <a:r>
              <a:rPr lang="en-US" sz="2000" b="1" dirty="0">
                <a:solidFill>
                  <a:schemeClr val="bg1"/>
                </a:solidFill>
              </a:rPr>
              <a:t>,</a:t>
            </a:r>
            <a:r>
              <a:rPr lang="en-US" sz="2000" dirty="0">
                <a:solidFill>
                  <a:schemeClr val="bg1"/>
                </a:solidFill>
              </a:rPr>
              <a:t> leading to legal liability or devaluation of the company</a:t>
            </a:r>
          </a:p>
          <a:p>
            <a:pPr>
              <a:lnSpc>
                <a:spcPct val="110000"/>
              </a:lnSpc>
              <a:spcBef>
                <a:spcPts val="600"/>
              </a:spcBef>
              <a:spcAft>
                <a:spcPts val="600"/>
              </a:spcAft>
              <a:buFont typeface="Aptos Light" panose="020B0004020202020204" pitchFamily="34" charset="0"/>
              <a:buChar char="›"/>
            </a:pPr>
            <a:r>
              <a:rPr lang="en-US" sz="2000" dirty="0">
                <a:solidFill>
                  <a:schemeClr val="accent4">
                    <a:lumMod val="60000"/>
                    <a:lumOff val="40000"/>
                  </a:schemeClr>
                </a:solidFill>
              </a:rPr>
              <a:t>Claims that officers are </a:t>
            </a:r>
            <a:r>
              <a:rPr lang="en-US" sz="2000" b="1" dirty="0">
                <a:solidFill>
                  <a:schemeClr val="bg1"/>
                </a:solidFill>
              </a:rPr>
              <a:t>engaging in illegal activities </a:t>
            </a:r>
            <a:r>
              <a:rPr lang="en-US" sz="2000" dirty="0">
                <a:solidFill>
                  <a:schemeClr val="accent4">
                    <a:lumMod val="60000"/>
                    <a:lumOff val="40000"/>
                  </a:schemeClr>
                </a:solidFill>
              </a:rPr>
              <a:t>that result in fines, penalties, or damages to the corporation's reputation and financial health. </a:t>
            </a:r>
          </a:p>
        </p:txBody>
      </p:sp>
      <p:pic>
        <p:nvPicPr>
          <p:cNvPr id="1026" name="Picture 2" descr="The Demanding Demand Requirement in Shareholder Derivative Actions | New  York Business Divorce">
            <a:extLst>
              <a:ext uri="{FF2B5EF4-FFF2-40B4-BE49-F238E27FC236}">
                <a16:creationId xmlns:a16="http://schemas.microsoft.com/office/drawing/2014/main" id="{1B6D5753-A041-7E02-CED7-8C6EA172E6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44049" y="0"/>
            <a:ext cx="26697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17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693821" y="420050"/>
            <a:ext cx="10515600" cy="1325563"/>
          </a:xfrm>
        </p:spPr>
        <p:txBody>
          <a:bodyPr>
            <a:normAutofit/>
          </a:bodyPr>
          <a:lstStyle/>
          <a:p>
            <a:r>
              <a:rPr lang="en-US" dirty="0"/>
              <a:t>Two Actions May Proceed Together</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517571" y="2057399"/>
            <a:ext cx="6836228" cy="4168775"/>
          </a:xfrm>
        </p:spPr>
        <p:txBody>
          <a:bodyPr>
            <a:noAutofit/>
          </a:bodyPr>
          <a:lstStyle/>
          <a:p>
            <a:pPr>
              <a:lnSpc>
                <a:spcPct val="100000"/>
              </a:lnSpc>
              <a:spcBef>
                <a:spcPts val="600"/>
              </a:spcBef>
              <a:spcAft>
                <a:spcPts val="600"/>
              </a:spcAft>
              <a:buClr>
                <a:srgbClr val="C00000"/>
              </a:buClr>
              <a:buFont typeface="Calibri" panose="020F0502020204030204" pitchFamily="34" charset="0"/>
              <a:buChar char="}"/>
            </a:pPr>
            <a:r>
              <a:rPr lang="en-US" dirty="0"/>
              <a:t>A federal district court has stated that there is no per se rule prohibiting shareholders from simultaneously bringing both direct and derivative actions, and </a:t>
            </a:r>
          </a:p>
          <a:p>
            <a:pPr>
              <a:lnSpc>
                <a:spcPct val="100000"/>
              </a:lnSpc>
              <a:spcBef>
                <a:spcPts val="600"/>
              </a:spcBef>
              <a:spcAft>
                <a:spcPts val="600"/>
              </a:spcAft>
              <a:buClr>
                <a:srgbClr val="C00000"/>
              </a:buClr>
              <a:buFont typeface="Calibri" panose="020F0502020204030204" pitchFamily="34" charset="0"/>
              <a:buChar char="}"/>
            </a:pPr>
            <a:r>
              <a:rPr lang="en-US" dirty="0"/>
              <a:t>In the absence of an actual conflict these two types of action should be allowed to proceed together.</a:t>
            </a:r>
          </a:p>
          <a:p>
            <a:pPr marL="0" indent="0">
              <a:spcBef>
                <a:spcPts val="600"/>
              </a:spcBef>
              <a:spcAft>
                <a:spcPts val="600"/>
              </a:spcAft>
              <a:buNone/>
            </a:pPr>
            <a:r>
              <a:rPr lang="en-US" dirty="0"/>
              <a:t> </a:t>
            </a:r>
          </a:p>
        </p:txBody>
      </p:sp>
      <p:pic>
        <p:nvPicPr>
          <p:cNvPr id="5" name="Picture 4">
            <a:extLst>
              <a:ext uri="{FF2B5EF4-FFF2-40B4-BE49-F238E27FC236}">
                <a16:creationId xmlns:a16="http://schemas.microsoft.com/office/drawing/2014/main" id="{DE63F299-99A9-4D40-8395-0B7FC2480B3F}"/>
              </a:ext>
            </a:extLst>
          </p:cNvPr>
          <p:cNvPicPr>
            <a:picLocks noChangeAspect="1"/>
          </p:cNvPicPr>
          <p:nvPr/>
        </p:nvPicPr>
        <p:blipFill>
          <a:blip r:embed="rId2"/>
          <a:stretch>
            <a:fillRect/>
          </a:stretch>
        </p:blipFill>
        <p:spPr>
          <a:xfrm>
            <a:off x="567891" y="1620504"/>
            <a:ext cx="3592629" cy="4680286"/>
          </a:xfrm>
          <a:prstGeom prst="rect">
            <a:avLst/>
          </a:prstGeom>
        </p:spPr>
      </p:pic>
    </p:spTree>
    <p:extLst>
      <p:ext uri="{BB962C8B-B14F-4D97-AF65-F5344CB8AC3E}">
        <p14:creationId xmlns:p14="http://schemas.microsoft.com/office/powerpoint/2010/main" val="36591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E2A0-6A7E-15A3-04E4-171576B4EAE6}"/>
              </a:ext>
            </a:extLst>
          </p:cNvPr>
          <p:cNvSpPr>
            <a:spLocks noGrp="1"/>
          </p:cNvSpPr>
          <p:nvPr>
            <p:ph type="title"/>
          </p:nvPr>
        </p:nvSpPr>
        <p:spPr>
          <a:xfrm>
            <a:off x="838200" y="167553"/>
            <a:ext cx="10515600" cy="1325563"/>
          </a:xfrm>
        </p:spPr>
        <p:txBody>
          <a:bodyPr/>
          <a:lstStyle/>
          <a:p>
            <a:r>
              <a:rPr lang="en-US" dirty="0">
                <a:solidFill>
                  <a:schemeClr val="accent2">
                    <a:lumMod val="50000"/>
                  </a:schemeClr>
                </a:solidFill>
              </a:rPr>
              <a:t>Procedure – Derivative Lawsuit</a:t>
            </a:r>
          </a:p>
        </p:txBody>
      </p:sp>
      <p:sp>
        <p:nvSpPr>
          <p:cNvPr id="3" name="Content Placeholder 2">
            <a:extLst>
              <a:ext uri="{FF2B5EF4-FFF2-40B4-BE49-F238E27FC236}">
                <a16:creationId xmlns:a16="http://schemas.microsoft.com/office/drawing/2014/main" id="{CF692C82-7FD0-E865-E122-CEED0CDE7488}"/>
              </a:ext>
            </a:extLst>
          </p:cNvPr>
          <p:cNvSpPr>
            <a:spLocks noGrp="1"/>
          </p:cNvSpPr>
          <p:nvPr>
            <p:ph idx="1"/>
          </p:nvPr>
        </p:nvSpPr>
        <p:spPr>
          <a:xfrm>
            <a:off x="838200" y="1253331"/>
            <a:ext cx="10885371" cy="4351338"/>
          </a:xfrm>
        </p:spPr>
        <p:txBody>
          <a:bodyPr/>
          <a:lstStyle/>
          <a:p>
            <a:pPr marL="0" indent="0">
              <a:lnSpc>
                <a:spcPct val="100000"/>
              </a:lnSpc>
              <a:spcBef>
                <a:spcPts val="600"/>
              </a:spcBef>
              <a:spcAft>
                <a:spcPts val="600"/>
              </a:spcAft>
              <a:buNone/>
            </a:pPr>
            <a:r>
              <a:rPr lang="en-US" dirty="0">
                <a:solidFill>
                  <a:schemeClr val="accent1">
                    <a:lumMod val="75000"/>
                  </a:schemeClr>
                </a:solidFill>
                <a:latin typeface="Aptos" panose="020B0004020202020204" pitchFamily="34" charset="0"/>
              </a:rPr>
              <a:t>The procedure for bringing a </a:t>
            </a:r>
            <a:r>
              <a:rPr lang="en-US" dirty="0">
                <a:solidFill>
                  <a:schemeClr val="accent2">
                    <a:lumMod val="50000"/>
                  </a:schemeClr>
                </a:solidFill>
                <a:latin typeface="Aptos" panose="020B0004020202020204" pitchFamily="34" charset="0"/>
              </a:rPr>
              <a:t>derivative action</a:t>
            </a:r>
            <a:r>
              <a:rPr lang="en-US" dirty="0">
                <a:solidFill>
                  <a:schemeClr val="accent1">
                    <a:lumMod val="75000"/>
                  </a:schemeClr>
                </a:solidFill>
                <a:latin typeface="Aptos" panose="020B0004020202020204" pitchFamily="34" charset="0"/>
              </a:rPr>
              <a:t> is controlled by </a:t>
            </a:r>
          </a:p>
          <a:p>
            <a:pPr>
              <a:lnSpc>
                <a:spcPct val="100000"/>
              </a:lnSpc>
              <a:spcBef>
                <a:spcPts val="600"/>
              </a:spcBef>
              <a:spcAft>
                <a:spcPts val="600"/>
              </a:spcAft>
              <a:buClr>
                <a:schemeClr val="accent2">
                  <a:lumMod val="50000"/>
                </a:schemeClr>
              </a:buClr>
              <a:buFont typeface="Symbol" panose="05050102010706020507" pitchFamily="18" charset="2"/>
              <a:buChar char="ý"/>
            </a:pPr>
            <a:r>
              <a:rPr lang="en-US" dirty="0">
                <a:solidFill>
                  <a:schemeClr val="accent1">
                    <a:lumMod val="75000"/>
                  </a:schemeClr>
                </a:solidFill>
                <a:latin typeface="Aptos" panose="020B0004020202020204" pitchFamily="34" charset="0"/>
              </a:rPr>
              <a:t>The </a:t>
            </a:r>
            <a:r>
              <a:rPr lang="en-US" dirty="0">
                <a:solidFill>
                  <a:schemeClr val="accent2">
                    <a:lumMod val="50000"/>
                  </a:schemeClr>
                </a:solidFill>
                <a:latin typeface="Aptos" panose="020B0004020202020204" pitchFamily="34" charset="0"/>
              </a:rPr>
              <a:t>Pennsylvania Business Corporation Law </a:t>
            </a:r>
            <a:r>
              <a:rPr lang="en-US" dirty="0">
                <a:solidFill>
                  <a:schemeClr val="accent1">
                    <a:lumMod val="75000"/>
                  </a:schemeClr>
                </a:solidFill>
                <a:latin typeface="Aptos" panose="020B0004020202020204" pitchFamily="34" charset="0"/>
              </a:rPr>
              <a:t>and </a:t>
            </a:r>
          </a:p>
          <a:p>
            <a:pPr>
              <a:lnSpc>
                <a:spcPct val="100000"/>
              </a:lnSpc>
              <a:spcBef>
                <a:spcPts val="600"/>
              </a:spcBef>
              <a:spcAft>
                <a:spcPts val="600"/>
              </a:spcAft>
              <a:buClr>
                <a:schemeClr val="accent2">
                  <a:lumMod val="50000"/>
                </a:schemeClr>
              </a:buClr>
              <a:buFont typeface="Symbol" panose="05050102010706020507" pitchFamily="18" charset="2"/>
              <a:buChar char="ý"/>
            </a:pPr>
            <a:r>
              <a:rPr lang="en-US" dirty="0">
                <a:solidFill>
                  <a:schemeClr val="accent1">
                    <a:lumMod val="75000"/>
                  </a:schemeClr>
                </a:solidFill>
                <a:latin typeface="Aptos" panose="020B0004020202020204" pitchFamily="34" charset="0"/>
              </a:rPr>
              <a:t>The </a:t>
            </a:r>
            <a:r>
              <a:rPr lang="en-US" dirty="0">
                <a:solidFill>
                  <a:schemeClr val="accent2">
                    <a:lumMod val="50000"/>
                  </a:schemeClr>
                </a:solidFill>
                <a:latin typeface="Aptos" panose="020B0004020202020204" pitchFamily="34" charset="0"/>
              </a:rPr>
              <a:t>Pennsylvania Rules of Civil Procedure.</a:t>
            </a:r>
          </a:p>
          <a:p>
            <a:endParaRPr lang="en-US" dirty="0"/>
          </a:p>
        </p:txBody>
      </p:sp>
      <p:pic>
        <p:nvPicPr>
          <p:cNvPr id="6146" name="Picture 2" descr="Business Law - Coronado Law Group">
            <a:extLst>
              <a:ext uri="{FF2B5EF4-FFF2-40B4-BE49-F238E27FC236}">
                <a16:creationId xmlns:a16="http://schemas.microsoft.com/office/drawing/2014/main" id="{EDB5D265-29B7-B1D8-7CDD-08C3232BB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8328"/>
            <a:ext cx="12192000" cy="427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566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1473722" y="1279658"/>
            <a:ext cx="9122584" cy="1325563"/>
          </a:xfrm>
        </p:spPr>
        <p:txBody>
          <a:bodyPr>
            <a:normAutofit/>
          </a:bodyPr>
          <a:lstStyle/>
          <a:p>
            <a:r>
              <a:rPr lang="en-US" dirty="0"/>
              <a:t>Demand Corp to Take Action</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1473722" y="2469323"/>
            <a:ext cx="6066118" cy="2438546"/>
          </a:xfrm>
        </p:spPr>
        <p:txBody>
          <a:bodyPr>
            <a:noAutofit/>
          </a:bodyPr>
          <a:lstStyle/>
          <a:p>
            <a:pPr marL="463550" indent="0">
              <a:lnSpc>
                <a:spcPct val="110000"/>
              </a:lnSpc>
              <a:spcBef>
                <a:spcPts val="600"/>
              </a:spcBef>
              <a:spcAft>
                <a:spcPts val="600"/>
              </a:spcAft>
              <a:buNone/>
            </a:pPr>
            <a:r>
              <a:rPr lang="en-US" sz="2600" dirty="0"/>
              <a:t>15 </a:t>
            </a:r>
            <a:r>
              <a:rPr lang="en-US" sz="2600" dirty="0" err="1"/>
              <a:t>Pa.C.S.A</a:t>
            </a:r>
            <a:r>
              <a:rPr lang="en-US" sz="2600" dirty="0"/>
              <a:t>. § 1781 requires that the plaintiff </a:t>
            </a:r>
            <a:r>
              <a:rPr lang="en-US" sz="2600" b="1" dirty="0"/>
              <a:t>first make a demand on the board of directors </a:t>
            </a:r>
            <a:r>
              <a:rPr lang="en-US" sz="2600" dirty="0"/>
              <a:t>requesting that it cause the corporation to bring an action to enforce the right. </a:t>
            </a:r>
          </a:p>
        </p:txBody>
      </p:sp>
      <p:sp>
        <p:nvSpPr>
          <p:cNvPr id="1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sp>
        <p:nvSpPr>
          <p:cNvPr id="1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4" name="Picture 3">
            <a:extLst>
              <a:ext uri="{FF2B5EF4-FFF2-40B4-BE49-F238E27FC236}">
                <a16:creationId xmlns:a16="http://schemas.microsoft.com/office/drawing/2014/main" id="{6BD370BF-9C48-454E-9B68-57C0B44B565F}"/>
              </a:ext>
            </a:extLst>
          </p:cNvPr>
          <p:cNvPicPr>
            <a:picLocks noChangeAspect="1"/>
          </p:cNvPicPr>
          <p:nvPr/>
        </p:nvPicPr>
        <p:blipFill>
          <a:blip r:embed="rId2"/>
          <a:stretch>
            <a:fillRect/>
          </a:stretch>
        </p:blipFill>
        <p:spPr>
          <a:xfrm>
            <a:off x="8250050" y="1282535"/>
            <a:ext cx="2346256" cy="4103575"/>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400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7B7B"/>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lorful carved figures of humans">
            <a:extLst>
              <a:ext uri="{FF2B5EF4-FFF2-40B4-BE49-F238E27FC236}">
                <a16:creationId xmlns:a16="http://schemas.microsoft.com/office/drawing/2014/main" id="{89A828CD-02B4-7385-E9D6-0F18ACAD3227}"/>
              </a:ext>
            </a:extLst>
          </p:cNvPr>
          <p:cNvPicPr>
            <a:picLocks noChangeAspect="1"/>
          </p:cNvPicPr>
          <p:nvPr/>
        </p:nvPicPr>
        <p:blipFill>
          <a:blip r:embed="rId2"/>
          <a:srcRect l="18486" r="18253" b="-1"/>
          <a:stretch>
            <a:fillRect/>
          </a:stretch>
        </p:blipFill>
        <p:spPr>
          <a:xfrm>
            <a:off x="6103027" y="10"/>
            <a:ext cx="6088971" cy="6857990"/>
          </a:xfrm>
          <a:prstGeom prst="rect">
            <a:avLst/>
          </a:prstGeom>
        </p:spPr>
      </p:pic>
      <p:sp useBgFill="1">
        <p:nvSpPr>
          <p:cNvPr id="18" name="Rectangle 1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388175" y="657025"/>
            <a:ext cx="4778387" cy="1628970"/>
          </a:xfrm>
        </p:spPr>
        <p:txBody>
          <a:bodyPr anchor="ctr">
            <a:normAutofit/>
          </a:bodyPr>
          <a:lstStyle/>
          <a:p>
            <a:r>
              <a:rPr lang="en-US" sz="4000" b="1" spc="50" dirty="0">
                <a:ln w="0"/>
                <a:solidFill>
                  <a:schemeClr val="bg2"/>
                </a:solidFill>
                <a:effectLst>
                  <a:innerShdw blurRad="63500" dist="50800" dir="13500000">
                    <a:srgbClr val="000000">
                      <a:alpha val="50000"/>
                    </a:srgbClr>
                  </a:innerShdw>
                </a:effectLst>
              </a:rPr>
              <a:t>Demand</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149942" y="1577631"/>
            <a:ext cx="5666067" cy="5175141"/>
          </a:xfrm>
        </p:spPr>
        <p:txBody>
          <a:bodyPr anchor="ctr">
            <a:noAutofit/>
          </a:bodyPr>
          <a:lstStyle/>
          <a:p>
            <a:pPr>
              <a:lnSpc>
                <a:spcPct val="100000"/>
              </a:lnSpc>
              <a:spcBef>
                <a:spcPts val="600"/>
              </a:spcBef>
              <a:spcAft>
                <a:spcPts val="600"/>
              </a:spcAft>
              <a:buFont typeface="Calibri" panose="020F0502020204030204" pitchFamily="34" charset="0"/>
              <a:buChar char="&gt;"/>
            </a:pPr>
            <a:endParaRPr lang="en-US" sz="2400" dirty="0">
              <a:latin typeface="Aptos" panose="020B0004020202020204" pitchFamily="34" charset="0"/>
            </a:endParaRPr>
          </a:p>
          <a:p>
            <a:pPr>
              <a:lnSpc>
                <a:spcPct val="100000"/>
              </a:lnSpc>
              <a:spcBef>
                <a:spcPts val="600"/>
              </a:spcBef>
              <a:spcAft>
                <a:spcPts val="600"/>
              </a:spcAft>
              <a:buFont typeface="Calibri" panose="020F0502020204030204" pitchFamily="34" charset="0"/>
              <a:buChar char="&gt;"/>
            </a:pPr>
            <a:r>
              <a:rPr lang="en-US" sz="2400" dirty="0">
                <a:latin typeface="Aptos" panose="020B0004020202020204" pitchFamily="34" charset="0"/>
              </a:rPr>
              <a:t>The shareholder demand must give notice with </a:t>
            </a:r>
            <a:r>
              <a:rPr lang="en-US" sz="2400" b="1" spc="50" dirty="0">
                <a:ln w="0"/>
                <a:solidFill>
                  <a:schemeClr val="bg2"/>
                </a:solidFill>
                <a:effectLst>
                  <a:innerShdw blurRad="63500" dist="50800" dir="13500000">
                    <a:srgbClr val="000000">
                      <a:alpha val="50000"/>
                    </a:srgbClr>
                  </a:innerShdw>
                </a:effectLst>
                <a:latin typeface="Aptos" panose="020B0004020202020204" pitchFamily="34" charset="0"/>
              </a:rPr>
              <a:t>reasonable specificity </a:t>
            </a:r>
            <a:r>
              <a:rPr lang="en-US" sz="2400" dirty="0">
                <a:latin typeface="Aptos" panose="020B0004020202020204" pitchFamily="34" charset="0"/>
              </a:rPr>
              <a:t>of the essential facts relied upon to support each of the claims made in the demand.</a:t>
            </a:r>
          </a:p>
          <a:p>
            <a:pPr>
              <a:lnSpc>
                <a:spcPct val="100000"/>
              </a:lnSpc>
              <a:spcBef>
                <a:spcPts val="600"/>
              </a:spcBef>
              <a:spcAft>
                <a:spcPts val="600"/>
              </a:spcAft>
              <a:buFont typeface="Calibri" panose="020F0502020204030204" pitchFamily="34" charset="0"/>
              <a:buChar char="&gt;"/>
            </a:pPr>
            <a:r>
              <a:rPr lang="en-US" sz="2400" dirty="0">
                <a:latin typeface="Aptos" panose="020B0004020202020204" pitchFamily="34" charset="0"/>
              </a:rPr>
              <a:t>The making of a demand </a:t>
            </a:r>
            <a:r>
              <a:rPr lang="en-US" sz="2400" b="1" spc="50" dirty="0">
                <a:ln w="0"/>
                <a:solidFill>
                  <a:schemeClr val="bg2"/>
                </a:solidFill>
                <a:effectLst>
                  <a:innerShdw blurRad="63500" dist="50800" dir="13500000">
                    <a:srgbClr val="000000">
                      <a:alpha val="50000"/>
                    </a:srgbClr>
                  </a:innerShdw>
                </a:effectLst>
                <a:latin typeface="Aptos" panose="020B0004020202020204" pitchFamily="34" charset="0"/>
              </a:rPr>
              <a:t>tolls any applicable statute of limitations </a:t>
            </a:r>
            <a:r>
              <a:rPr lang="en-US" sz="2400" dirty="0">
                <a:latin typeface="Aptos" panose="020B0004020202020204" pitchFamily="34" charset="0"/>
              </a:rPr>
              <a:t>with respect to a claim asserted in the demand. </a:t>
            </a:r>
          </a:p>
        </p:txBody>
      </p:sp>
    </p:spTree>
    <p:extLst>
      <p:ext uri="{BB962C8B-B14F-4D97-AF65-F5344CB8AC3E}">
        <p14:creationId xmlns:p14="http://schemas.microsoft.com/office/powerpoint/2010/main" val="270709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8F5E1D-0C5C-E58A-D62B-B3AAF2B7DEF5}"/>
              </a:ext>
            </a:extLst>
          </p:cNvPr>
          <p:cNvPicPr>
            <a:picLocks noChangeAspect="1"/>
          </p:cNvPicPr>
          <p:nvPr/>
        </p:nvPicPr>
        <p:blipFill>
          <a:blip r:embed="rId2"/>
          <a:srcRect l="11301" r="29796"/>
          <a:stretch>
            <a:fillRect/>
          </a:stretch>
        </p:blipFill>
        <p:spPr>
          <a:xfrm>
            <a:off x="3418" y="1707192"/>
            <a:ext cx="5850194" cy="5143500"/>
          </a:xfrm>
          <a:prstGeom prst="rect">
            <a:avLst/>
          </a:prstGeom>
        </p:spPr>
      </p:pic>
      <p:sp useBgFill="1">
        <p:nvSpPr>
          <p:cNvPr id="17" name="Rectangle 16">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742136" y="327633"/>
            <a:ext cx="10222952" cy="1228299"/>
          </a:xfrm>
        </p:spPr>
        <p:txBody>
          <a:bodyPr>
            <a:normAutofit/>
          </a:bodyPr>
          <a:lstStyle/>
          <a:p>
            <a:r>
              <a:rPr lang="en-US" sz="4000" dirty="0"/>
              <a:t>Procedure</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6095999" y="2221433"/>
            <a:ext cx="5558317" cy="4115018"/>
          </a:xfrm>
        </p:spPr>
        <p:txBody>
          <a:bodyPr anchor="ctr">
            <a:noAutofit/>
          </a:bodyPr>
          <a:lstStyle/>
          <a:p>
            <a:pPr>
              <a:lnSpc>
                <a:spcPct val="100000"/>
              </a:lnSpc>
              <a:spcBef>
                <a:spcPts val="600"/>
              </a:spcBef>
              <a:spcAft>
                <a:spcPts val="600"/>
              </a:spcAft>
              <a:buClr>
                <a:srgbClr val="FF0000"/>
              </a:buClr>
              <a:buFont typeface="Arial Narrow" panose="020B0606020202030204" pitchFamily="34" charset="0"/>
              <a:buChar char="┤"/>
            </a:pPr>
            <a:r>
              <a:rPr lang="en-US" sz="2000" dirty="0">
                <a:latin typeface="Aptos" panose="020B0004020202020204" pitchFamily="34" charset="0"/>
              </a:rPr>
              <a:t>Pennsylvania has a </a:t>
            </a:r>
            <a:r>
              <a:rPr lang="en-US" sz="2000" b="1" dirty="0">
                <a:solidFill>
                  <a:schemeClr val="accent2"/>
                </a:solidFill>
                <a:latin typeface="Aptos" panose="020B0004020202020204" pitchFamily="34" charset="0"/>
              </a:rPr>
              <a:t>"universal demand" </a:t>
            </a:r>
            <a:r>
              <a:rPr lang="en-US" sz="2000" dirty="0">
                <a:latin typeface="Aptos" panose="020B0004020202020204" pitchFamily="34" charset="0"/>
              </a:rPr>
              <a:t>requirement, which is notably stricter than many other states. </a:t>
            </a:r>
          </a:p>
          <a:p>
            <a:pPr>
              <a:lnSpc>
                <a:spcPct val="100000"/>
              </a:lnSpc>
              <a:spcBef>
                <a:spcPts val="600"/>
              </a:spcBef>
              <a:spcAft>
                <a:spcPts val="600"/>
              </a:spcAft>
              <a:buClr>
                <a:srgbClr val="FF0000"/>
              </a:buClr>
              <a:buFont typeface="Arial Narrow" panose="020B0606020202030204" pitchFamily="34" charset="0"/>
              <a:buChar char="┤"/>
            </a:pPr>
            <a:r>
              <a:rPr lang="en-US" sz="2000" dirty="0">
                <a:latin typeface="Aptos" panose="020B0004020202020204" pitchFamily="34" charset="0"/>
              </a:rPr>
              <a:t>Prior demand is excused only if the plaintiff makes a specific showing that </a:t>
            </a:r>
            <a:r>
              <a:rPr lang="en-US" sz="2000" b="1" dirty="0">
                <a:solidFill>
                  <a:schemeClr val="accent2"/>
                </a:solidFill>
                <a:latin typeface="Aptos" panose="020B0004020202020204" pitchFamily="34" charset="0"/>
              </a:rPr>
              <a:t>immediate and irreparable harm </a:t>
            </a:r>
            <a:r>
              <a:rPr lang="en-US" sz="2000" dirty="0">
                <a:latin typeface="Aptos" panose="020B0004020202020204" pitchFamily="34" charset="0"/>
              </a:rPr>
              <a:t>to the corporation would otherwise result. </a:t>
            </a:r>
          </a:p>
          <a:p>
            <a:pPr>
              <a:spcBef>
                <a:spcPts val="600"/>
              </a:spcBef>
              <a:spcAft>
                <a:spcPts val="600"/>
              </a:spcAft>
              <a:buClr>
                <a:srgbClr val="FF0000"/>
              </a:buClr>
              <a:buFont typeface="Arial Narrow" panose="020B0606020202030204" pitchFamily="34" charset="0"/>
              <a:buChar char="┤"/>
            </a:pPr>
            <a:r>
              <a:rPr lang="en-US" sz="2000" dirty="0">
                <a:latin typeface="Aptos" panose="020B0004020202020204" pitchFamily="34" charset="0"/>
              </a:rPr>
              <a:t>Even then, demand shall be made promptly upon the commencement of the action. </a:t>
            </a:r>
          </a:p>
        </p:txBody>
      </p:sp>
    </p:spTree>
    <p:extLst>
      <p:ext uri="{BB962C8B-B14F-4D97-AF65-F5344CB8AC3E}">
        <p14:creationId xmlns:p14="http://schemas.microsoft.com/office/powerpoint/2010/main" val="10083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466722" y="586855"/>
            <a:ext cx="3201366" cy="3387497"/>
          </a:xfrm>
        </p:spPr>
        <p:txBody>
          <a:bodyPr anchor="b">
            <a:normAutofit/>
          </a:bodyPr>
          <a:lstStyle/>
          <a:p>
            <a:pPr algn="r"/>
            <a:r>
              <a:rPr lang="en-US" sz="4000" dirty="0">
                <a:solidFill>
                  <a:schemeClr val="bg1"/>
                </a:solidFill>
              </a:rPr>
              <a:t>Procedure</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504548" y="862132"/>
            <a:ext cx="6555347" cy="5546047"/>
          </a:xfrm>
        </p:spPr>
        <p:txBody>
          <a:bodyPr anchor="ctr">
            <a:normAutofit lnSpcReduction="10000"/>
          </a:bodyPr>
          <a:lstStyle/>
          <a:p>
            <a:pPr marL="463550" indent="0">
              <a:lnSpc>
                <a:spcPct val="100000"/>
              </a:lnSpc>
              <a:spcBef>
                <a:spcPts val="600"/>
              </a:spcBef>
              <a:spcAft>
                <a:spcPts val="600"/>
              </a:spcAft>
              <a:buNone/>
            </a:pPr>
            <a:r>
              <a:rPr lang="en-US" dirty="0">
                <a:latin typeface="Aptos" panose="020B0004020202020204" pitchFamily="34" charset="0"/>
              </a:rPr>
              <a:t>Upon demand to enforce a right, the corporation or the board of directors may appoint a </a:t>
            </a:r>
            <a:r>
              <a:rPr lang="en-US" dirty="0">
                <a:solidFill>
                  <a:srgbClr val="FF0000"/>
                </a:solidFill>
                <a:latin typeface="Aptos" panose="020B0004020202020204" pitchFamily="34" charset="0"/>
              </a:rPr>
              <a:t>special litigation committee (“SLC”):</a:t>
            </a:r>
          </a:p>
          <a:p>
            <a:pPr marL="806450" indent="-342900">
              <a:lnSpc>
                <a:spcPct val="100000"/>
              </a:lnSpc>
              <a:spcBef>
                <a:spcPts val="600"/>
              </a:spcBef>
              <a:spcAft>
                <a:spcPts val="600"/>
              </a:spcAft>
              <a:buClr>
                <a:srgbClr val="C00000"/>
              </a:buClr>
              <a:buFont typeface="Arial Narrow" panose="020B0606020202030204" pitchFamily="34" charset="0"/>
              <a:buChar char="┤"/>
            </a:pPr>
            <a:r>
              <a:rPr lang="en-US" dirty="0">
                <a:latin typeface="Aptos" panose="020B0004020202020204" pitchFamily="34" charset="0"/>
              </a:rPr>
              <a:t>To </a:t>
            </a:r>
            <a:r>
              <a:rPr lang="en-US" dirty="0">
                <a:solidFill>
                  <a:srgbClr val="FF0000"/>
                </a:solidFill>
                <a:latin typeface="Aptos" panose="020B0004020202020204" pitchFamily="34" charset="0"/>
              </a:rPr>
              <a:t>investigate the claims </a:t>
            </a:r>
            <a:r>
              <a:rPr lang="en-US" dirty="0">
                <a:latin typeface="Aptos" panose="020B0004020202020204" pitchFamily="34" charset="0"/>
              </a:rPr>
              <a:t>asserted in the demand, or </a:t>
            </a:r>
          </a:p>
          <a:p>
            <a:pPr marL="806450" indent="-342900">
              <a:lnSpc>
                <a:spcPct val="100000"/>
              </a:lnSpc>
              <a:spcBef>
                <a:spcPts val="600"/>
              </a:spcBef>
              <a:spcAft>
                <a:spcPts val="600"/>
              </a:spcAft>
              <a:buClr>
                <a:srgbClr val="C00000"/>
              </a:buClr>
              <a:buFont typeface="Arial Narrow" panose="020B0606020202030204" pitchFamily="34" charset="0"/>
              <a:buChar char="┤"/>
            </a:pPr>
            <a:r>
              <a:rPr lang="en-US" dirty="0">
                <a:latin typeface="Aptos" panose="020B0004020202020204" pitchFamily="34" charset="0"/>
              </a:rPr>
              <a:t>To </a:t>
            </a:r>
            <a:r>
              <a:rPr lang="en-US" dirty="0">
                <a:solidFill>
                  <a:srgbClr val="FF0000"/>
                </a:solidFill>
                <a:latin typeface="Aptos" panose="020B0004020202020204" pitchFamily="34" charset="0"/>
              </a:rPr>
              <a:t>recommend to the board </a:t>
            </a:r>
            <a:r>
              <a:rPr lang="en-US" dirty="0">
                <a:latin typeface="Aptos" panose="020B0004020202020204" pitchFamily="34" charset="0"/>
              </a:rPr>
              <a:t>whether pursuing any of the claims asserted is in the best interests of the corporation, or</a:t>
            </a:r>
          </a:p>
          <a:p>
            <a:pPr marL="806450" indent="-342900">
              <a:lnSpc>
                <a:spcPct val="100000"/>
              </a:lnSpc>
              <a:spcBef>
                <a:spcPts val="600"/>
              </a:spcBef>
              <a:spcAft>
                <a:spcPts val="600"/>
              </a:spcAft>
              <a:buClr>
                <a:srgbClr val="C00000"/>
              </a:buClr>
              <a:buFont typeface="Arial Narrow" panose="020B0606020202030204" pitchFamily="34" charset="0"/>
              <a:buChar char="┤"/>
            </a:pPr>
            <a:r>
              <a:rPr lang="en-US" dirty="0">
                <a:latin typeface="Aptos" panose="020B0004020202020204" pitchFamily="34" charset="0"/>
              </a:rPr>
              <a:t>To determine itself whether there is a valid claim or not</a:t>
            </a:r>
          </a:p>
          <a:p>
            <a:pPr marL="806450" indent="-342900">
              <a:lnSpc>
                <a:spcPct val="100000"/>
              </a:lnSpc>
              <a:spcBef>
                <a:spcPts val="600"/>
              </a:spcBef>
              <a:spcAft>
                <a:spcPts val="600"/>
              </a:spcAft>
              <a:buClr>
                <a:srgbClr val="C00000"/>
              </a:buClr>
              <a:buFont typeface="Arial Narrow" panose="020B0606020202030204" pitchFamily="34" charset="0"/>
              <a:buChar char="┤"/>
            </a:pPr>
            <a:endParaRPr lang="en-US" dirty="0">
              <a:latin typeface="Aptos" panose="020B0004020202020204" pitchFamily="34" charset="0"/>
            </a:endParaRPr>
          </a:p>
        </p:txBody>
      </p:sp>
    </p:spTree>
    <p:extLst>
      <p:ext uri="{BB962C8B-B14F-4D97-AF65-F5344CB8AC3E}">
        <p14:creationId xmlns:p14="http://schemas.microsoft.com/office/powerpoint/2010/main" val="37573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572493" y="238539"/>
            <a:ext cx="11018520" cy="1434415"/>
          </a:xfrm>
        </p:spPr>
        <p:txBody>
          <a:bodyPr anchor="b">
            <a:normAutofit/>
          </a:bodyPr>
          <a:lstStyle/>
          <a:p>
            <a:r>
              <a:rPr lang="en-US" sz="5400"/>
              <a:t>Procedure</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572493" y="2071316"/>
            <a:ext cx="6713552" cy="4119172"/>
          </a:xfrm>
        </p:spPr>
        <p:txBody>
          <a:bodyPr anchor="t">
            <a:normAutofit/>
          </a:bodyPr>
          <a:lstStyle/>
          <a:p>
            <a:pPr marL="0" indent="0">
              <a:spcBef>
                <a:spcPts val="600"/>
              </a:spcBef>
              <a:spcAft>
                <a:spcPts val="600"/>
              </a:spcAft>
              <a:buNone/>
            </a:pPr>
            <a:r>
              <a:rPr lang="en-US" dirty="0">
                <a:latin typeface="Aptos" panose="020B0004020202020204" pitchFamily="34" charset="0"/>
              </a:rPr>
              <a:t>The SLC shall be composed of </a:t>
            </a:r>
            <a:r>
              <a:rPr lang="en-US" dirty="0">
                <a:solidFill>
                  <a:schemeClr val="accent2">
                    <a:lumMod val="75000"/>
                  </a:schemeClr>
                </a:solidFill>
                <a:latin typeface="Aptos" panose="020B0004020202020204" pitchFamily="34" charset="0"/>
              </a:rPr>
              <a:t>two or more individuals </a:t>
            </a:r>
            <a:r>
              <a:rPr lang="en-US" dirty="0">
                <a:latin typeface="Aptos" panose="020B0004020202020204" pitchFamily="34" charset="0"/>
              </a:rPr>
              <a:t>who:</a:t>
            </a:r>
          </a:p>
          <a:p>
            <a:pPr marL="457200" indent="-457200">
              <a:spcBef>
                <a:spcPts val="600"/>
              </a:spcBef>
              <a:spcAft>
                <a:spcPts val="600"/>
              </a:spcAft>
              <a:buClr>
                <a:schemeClr val="accent2"/>
              </a:buClr>
              <a:buFont typeface="Wingdings" panose="05000000000000000000" pitchFamily="2" charset="2"/>
              <a:buChar char="§"/>
            </a:pPr>
            <a:r>
              <a:rPr lang="en-US" dirty="0">
                <a:latin typeface="Aptos" panose="020B0004020202020204" pitchFamily="34" charset="0"/>
              </a:rPr>
              <a:t>Are </a:t>
            </a:r>
            <a:r>
              <a:rPr lang="en-US" dirty="0">
                <a:solidFill>
                  <a:schemeClr val="accent2">
                    <a:lumMod val="75000"/>
                  </a:schemeClr>
                </a:solidFill>
                <a:latin typeface="Aptos" panose="020B0004020202020204" pitchFamily="34" charset="0"/>
              </a:rPr>
              <a:t>not interested</a:t>
            </a:r>
            <a:r>
              <a:rPr lang="en-US" dirty="0">
                <a:latin typeface="Aptos" panose="020B0004020202020204" pitchFamily="34" charset="0"/>
              </a:rPr>
              <a:t> in the claims asserted in the demand or action; </a:t>
            </a:r>
          </a:p>
          <a:p>
            <a:pPr marL="457200" indent="-457200">
              <a:lnSpc>
                <a:spcPct val="100000"/>
              </a:lnSpc>
              <a:spcBef>
                <a:spcPts val="600"/>
              </a:spcBef>
              <a:spcAft>
                <a:spcPts val="600"/>
              </a:spcAft>
              <a:buClr>
                <a:schemeClr val="accent2"/>
              </a:buClr>
              <a:buFont typeface="Wingdings" panose="05000000000000000000" pitchFamily="2" charset="2"/>
              <a:buChar char="§"/>
            </a:pPr>
            <a:r>
              <a:rPr lang="en-US" dirty="0">
                <a:latin typeface="Aptos" panose="020B0004020202020204" pitchFamily="34" charset="0"/>
              </a:rPr>
              <a:t>Are </a:t>
            </a:r>
            <a:r>
              <a:rPr lang="en-US" dirty="0">
                <a:solidFill>
                  <a:schemeClr val="accent2">
                    <a:lumMod val="75000"/>
                  </a:schemeClr>
                </a:solidFill>
                <a:latin typeface="Aptos" panose="020B0004020202020204" pitchFamily="34" charset="0"/>
              </a:rPr>
              <a:t>capable as a group of objective judgment </a:t>
            </a:r>
            <a:r>
              <a:rPr lang="en-US" dirty="0">
                <a:latin typeface="Aptos" panose="020B0004020202020204" pitchFamily="34" charset="0"/>
              </a:rPr>
              <a:t>in the circumstances; and </a:t>
            </a:r>
          </a:p>
          <a:p>
            <a:pPr marL="457200" indent="-457200">
              <a:spcBef>
                <a:spcPts val="600"/>
              </a:spcBef>
              <a:spcAft>
                <a:spcPts val="600"/>
              </a:spcAft>
              <a:buClr>
                <a:schemeClr val="accent2"/>
              </a:buClr>
              <a:buFont typeface="Wingdings" panose="05000000000000000000" pitchFamily="2" charset="2"/>
              <a:buChar char="§"/>
            </a:pPr>
            <a:r>
              <a:rPr lang="en-US" dirty="0">
                <a:latin typeface="Aptos" panose="020B0004020202020204" pitchFamily="34" charset="0"/>
              </a:rPr>
              <a:t>May, but need not, be shareholders or directors. </a:t>
            </a:r>
          </a:p>
        </p:txBody>
      </p:sp>
      <p:pic>
        <p:nvPicPr>
          <p:cNvPr id="5" name="Picture 4">
            <a:extLst>
              <a:ext uri="{FF2B5EF4-FFF2-40B4-BE49-F238E27FC236}">
                <a16:creationId xmlns:a16="http://schemas.microsoft.com/office/drawing/2014/main" id="{C870A296-AF75-40F1-E9F3-70BA13FB51FF}"/>
              </a:ext>
            </a:extLst>
          </p:cNvPr>
          <p:cNvPicPr>
            <a:picLocks noChangeAspect="1"/>
          </p:cNvPicPr>
          <p:nvPr/>
        </p:nvPicPr>
        <p:blipFill>
          <a:blip r:embed="rId2"/>
          <a:srcRect l="19418" r="11865" b="2"/>
          <a:stretch>
            <a:fillRect/>
          </a:stretch>
        </p:blipFill>
        <p:spPr>
          <a:xfrm>
            <a:off x="7675658" y="2093976"/>
            <a:ext cx="3941064" cy="4096512"/>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5409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3205E-1A40-D02E-F8C6-70999CB19662}"/>
              </a:ext>
            </a:extLst>
          </p:cNvPr>
          <p:cNvSpPr>
            <a:spLocks noGrp="1"/>
          </p:cNvSpPr>
          <p:nvPr>
            <p:ph idx="1"/>
          </p:nvPr>
        </p:nvSpPr>
        <p:spPr>
          <a:xfrm>
            <a:off x="2438400" y="1280318"/>
            <a:ext cx="7315200" cy="4537776"/>
          </a:xfrm>
          <a:solidFill>
            <a:schemeClr val="bg1"/>
          </a:solidFill>
          <a:ln w="53975">
            <a:solidFill>
              <a:srgbClr val="FFC000"/>
            </a:solidFill>
          </a:ln>
          <a:effectLst>
            <a:outerShdw blurRad="50800" dist="50800" dir="5400000" algn="ctr" rotWithShape="0">
              <a:srgbClr val="000000">
                <a:alpha val="99000"/>
              </a:srgbClr>
            </a:outerShdw>
          </a:effectLst>
        </p:spPr>
        <p:txBody>
          <a:bodyPr tIns="274320">
            <a:scene3d>
              <a:camera prst="orthographicFront"/>
              <a:lightRig rig="soft" dir="t">
                <a:rot lat="0" lon="0" rev="15600000"/>
              </a:lightRig>
            </a:scene3d>
            <a:sp3d extrusionH="57150" prstMaterial="softEdge">
              <a:bevelT w="25400" h="38100"/>
            </a:sp3d>
          </a:bodyPr>
          <a:lstStyle/>
          <a:p>
            <a:pPr marL="0" indent="0" algn="ctr">
              <a:buNone/>
            </a:pPr>
            <a:r>
              <a:rPr lang="en-US" b="1" dirty="0">
                <a:ln/>
                <a:solidFill>
                  <a:schemeClr val="accent4"/>
                </a:solidFill>
                <a:latin typeface="Abadi ExtraLight" panose="020B0204020104020204" pitchFamily="34" charset="0"/>
              </a:rPr>
              <a:t>Join EDWARD PERKINS </a:t>
            </a:r>
          </a:p>
          <a:p>
            <a:pPr marL="0" indent="0" algn="ctr">
              <a:buNone/>
            </a:pPr>
            <a:r>
              <a:rPr lang="en-US" b="1" dirty="0">
                <a:ln/>
                <a:solidFill>
                  <a:schemeClr val="accent4"/>
                </a:solidFill>
                <a:latin typeface="Abadi ExtraLight" panose="020B0204020104020204" pitchFamily="34" charset="0"/>
              </a:rPr>
              <a:t>on August 6, 2026</a:t>
            </a:r>
          </a:p>
          <a:p>
            <a:pPr marL="0" indent="0" algn="ctr">
              <a:buNone/>
            </a:pPr>
            <a:r>
              <a:rPr lang="en-US" b="1" dirty="0">
                <a:ln/>
                <a:solidFill>
                  <a:schemeClr val="accent4"/>
                </a:solidFill>
                <a:latin typeface="Abadi ExtraLight" panose="020B0204020104020204" pitchFamily="34" charset="0"/>
              </a:rPr>
              <a:t>When he presents</a:t>
            </a:r>
          </a:p>
          <a:p>
            <a:pPr marL="0" indent="0" algn="ctr">
              <a:buNone/>
            </a:pPr>
            <a:r>
              <a:rPr lang="en-US" sz="36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Aptos Black" panose="020B0004020202020204" pitchFamily="34" charset="0"/>
              </a:rPr>
              <a:t>The Wills of the Rich </a:t>
            </a:r>
            <a:br>
              <a:rPr lang="en-US" sz="36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Aptos Black" panose="020B0004020202020204" pitchFamily="34" charset="0"/>
              </a:rPr>
            </a:br>
            <a:r>
              <a:rPr lang="en-US" sz="36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Aptos Black" panose="020B0004020202020204" pitchFamily="34" charset="0"/>
              </a:rPr>
              <a:t>and Famous </a:t>
            </a:r>
          </a:p>
          <a:p>
            <a:pPr marL="0" indent="0" algn="ctr">
              <a:buNone/>
            </a:pPr>
            <a:r>
              <a:rPr lang="en-US" b="1" dirty="0">
                <a:ln/>
                <a:solidFill>
                  <a:schemeClr val="accent4"/>
                </a:solidFill>
                <a:latin typeface="Abadi ExtraLight" panose="020B0204020104020204" pitchFamily="34" charset="0"/>
              </a:rPr>
              <a:t>for the </a:t>
            </a:r>
            <a:br>
              <a:rPr lang="en-US" b="1" dirty="0">
                <a:ln/>
                <a:solidFill>
                  <a:schemeClr val="accent4"/>
                </a:solidFill>
                <a:latin typeface="Abadi ExtraLight" panose="020B0204020104020204" pitchFamily="34" charset="0"/>
              </a:rPr>
            </a:br>
            <a:r>
              <a:rPr lang="en-US" b="1" dirty="0">
                <a:ln/>
                <a:solidFill>
                  <a:schemeClr val="accent4"/>
                </a:solidFill>
                <a:latin typeface="Abadi ExtraLight" panose="020B0204020104020204" pitchFamily="34" charset="0"/>
              </a:rPr>
              <a:t>Pennsylvania Bar Institute</a:t>
            </a:r>
          </a:p>
          <a:p>
            <a:endParaRPr lang="en-US" b="1" dirty="0">
              <a:ln/>
              <a:solidFill>
                <a:schemeClr val="accent4"/>
              </a:solidFill>
            </a:endParaRPr>
          </a:p>
        </p:txBody>
      </p:sp>
    </p:spTree>
    <p:extLst>
      <p:ext uri="{BB962C8B-B14F-4D97-AF65-F5344CB8AC3E}">
        <p14:creationId xmlns:p14="http://schemas.microsoft.com/office/powerpoint/2010/main" val="126679730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D8CE30CC-E655-CA86-603B-6A901A2FC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F06F0-B712-6209-C893-0973E0A41516}"/>
              </a:ext>
            </a:extLst>
          </p:cNvPr>
          <p:cNvSpPr>
            <a:spLocks noGrp="1"/>
          </p:cNvSpPr>
          <p:nvPr>
            <p:ph type="title"/>
          </p:nvPr>
        </p:nvSpPr>
        <p:spPr/>
        <p:txBody>
          <a:bodyPr/>
          <a:lstStyle/>
          <a:p>
            <a:r>
              <a:rPr lang="en-US" dirty="0">
                <a:solidFill>
                  <a:schemeClr val="accent2"/>
                </a:solidFill>
              </a:rPr>
              <a:t>The Derivative Action May Proceed</a:t>
            </a:r>
          </a:p>
        </p:txBody>
      </p:sp>
      <p:sp>
        <p:nvSpPr>
          <p:cNvPr id="3" name="Content Placeholder 2">
            <a:extLst>
              <a:ext uri="{FF2B5EF4-FFF2-40B4-BE49-F238E27FC236}">
                <a16:creationId xmlns:a16="http://schemas.microsoft.com/office/drawing/2014/main" id="{5A340324-4681-9D02-B5D9-680CA3CFAE43}"/>
              </a:ext>
            </a:extLst>
          </p:cNvPr>
          <p:cNvSpPr>
            <a:spLocks noGrp="1"/>
          </p:cNvSpPr>
          <p:nvPr>
            <p:ph idx="1"/>
          </p:nvPr>
        </p:nvSpPr>
        <p:spPr>
          <a:xfrm>
            <a:off x="838200" y="1446063"/>
            <a:ext cx="10515600" cy="4351338"/>
          </a:xfrm>
        </p:spPr>
        <p:txBody>
          <a:bodyPr>
            <a:normAutofit/>
          </a:bodyPr>
          <a:lstStyle/>
          <a:p>
            <a:pPr marL="0" indent="0">
              <a:lnSpc>
                <a:spcPct val="120000"/>
              </a:lnSpc>
              <a:buNone/>
            </a:pPr>
            <a:r>
              <a:rPr lang="en-US" b="1" dirty="0"/>
              <a:t>If a special litigation committee is appointed and a determination is made:</a:t>
            </a:r>
          </a:p>
          <a:p>
            <a:pPr>
              <a:lnSpc>
                <a:spcPct val="120000"/>
              </a:lnSpc>
              <a:buFont typeface="Wingdings" panose="05000000000000000000" pitchFamily="2" charset="2"/>
              <a:buChar char="§"/>
            </a:pPr>
            <a:r>
              <a:rPr lang="en-US" dirty="0"/>
              <a:t>That the corporation does not object to the action; or</a:t>
            </a:r>
          </a:p>
          <a:p>
            <a:pPr>
              <a:lnSpc>
                <a:spcPct val="120000"/>
              </a:lnSpc>
              <a:buFont typeface="Wingdings" panose="05000000000000000000" pitchFamily="2" charset="2"/>
              <a:buChar char="§"/>
            </a:pPr>
            <a:r>
              <a:rPr lang="en-US" dirty="0"/>
              <a:t>That the plaintiff may continue the action.</a:t>
            </a:r>
          </a:p>
          <a:p>
            <a:pPr marL="0" indent="0">
              <a:lnSpc>
                <a:spcPct val="120000"/>
              </a:lnSpc>
              <a:buNone/>
            </a:pPr>
            <a:endParaRPr lang="en-US" dirty="0"/>
          </a:p>
        </p:txBody>
      </p:sp>
      <p:pic>
        <p:nvPicPr>
          <p:cNvPr id="1026" name="Picture 2" descr="Special litigation committees in the Netherlands Trends and developments in  Dutch corporate governance">
            <a:extLst>
              <a:ext uri="{FF2B5EF4-FFF2-40B4-BE49-F238E27FC236}">
                <a16:creationId xmlns:a16="http://schemas.microsoft.com/office/drawing/2014/main" id="{B0C8938E-A925-C699-A407-CB4B5E53E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1344"/>
            <a:ext cx="12192000" cy="28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68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91019-928B-592E-689C-BB041D0C5EF1}"/>
              </a:ext>
            </a:extLst>
          </p:cNvPr>
          <p:cNvSpPr>
            <a:spLocks noGrp="1"/>
          </p:cNvSpPr>
          <p:nvPr>
            <p:ph type="title"/>
          </p:nvPr>
        </p:nvSpPr>
        <p:spPr>
          <a:xfrm>
            <a:off x="630936" y="502920"/>
            <a:ext cx="3419856" cy="1463040"/>
          </a:xfrm>
        </p:spPr>
        <p:txBody>
          <a:bodyPr anchor="ctr">
            <a:normAutofit/>
          </a:bodyPr>
          <a:lstStyle/>
          <a:p>
            <a:r>
              <a:rPr lang="en-US" sz="3700" dirty="0"/>
              <a:t>If the SLC Rejects the Demand</a:t>
            </a:r>
          </a:p>
        </p:txBody>
      </p:sp>
      <p:sp>
        <p:nvSpPr>
          <p:cNvPr id="308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6F62FE-1058-36EA-6369-6BED5F84A403}"/>
              </a:ext>
            </a:extLst>
          </p:cNvPr>
          <p:cNvSpPr>
            <a:spLocks noGrp="1"/>
          </p:cNvSpPr>
          <p:nvPr>
            <p:ph idx="1"/>
          </p:nvPr>
        </p:nvSpPr>
        <p:spPr>
          <a:xfrm>
            <a:off x="4636006" y="457200"/>
            <a:ext cx="6894576" cy="3395312"/>
          </a:xfrm>
        </p:spPr>
        <p:txBody>
          <a:bodyPr anchor="ctr">
            <a:noAutofit/>
          </a:bodyPr>
          <a:lstStyle/>
          <a:p>
            <a:pPr>
              <a:lnSpc>
                <a:spcPct val="100000"/>
              </a:lnSpc>
            </a:pPr>
            <a:r>
              <a:rPr lang="en-US" sz="2200" dirty="0"/>
              <a:t>The SLC may determine or recommend to the board of directors that the board determine, that </a:t>
            </a:r>
            <a:r>
              <a:rPr lang="en-US" sz="2200" b="1" dirty="0"/>
              <a:t>an action not be brought based on any of the claims asserted in the demand</a:t>
            </a:r>
            <a:r>
              <a:rPr lang="en-US" sz="2200" dirty="0"/>
              <a:t>.</a:t>
            </a:r>
          </a:p>
          <a:p>
            <a:pPr>
              <a:lnSpc>
                <a:spcPct val="100000"/>
              </a:lnSpc>
            </a:pPr>
            <a:r>
              <a:rPr lang="en-US" sz="2200" dirty="0"/>
              <a:t>The business corporation or the committee shall </a:t>
            </a:r>
            <a:r>
              <a:rPr lang="en-US" sz="2200" b="1" dirty="0"/>
              <a:t>file with the court </a:t>
            </a:r>
            <a:r>
              <a:rPr lang="en-US" sz="2200" dirty="0"/>
              <a:t>after a determination is made a statement of the determination and a report of the committee supporting the determination. </a:t>
            </a:r>
          </a:p>
        </p:txBody>
      </p:sp>
      <p:pic>
        <p:nvPicPr>
          <p:cNvPr id="3074" name="Picture 2" descr="Board Of Directors: Definition, Types, &amp; Duties - Feedough">
            <a:extLst>
              <a:ext uri="{FF2B5EF4-FFF2-40B4-BE49-F238E27FC236}">
                <a16:creationId xmlns:a16="http://schemas.microsoft.com/office/drawing/2014/main" id="{C76346D3-E790-CE46-56E7-63A075164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83" b="38543"/>
          <a:stretch>
            <a:fillRect/>
          </a:stretch>
        </p:blipFill>
        <p:spPr bwMode="auto">
          <a:xfrm>
            <a:off x="0" y="4309713"/>
            <a:ext cx="12192000" cy="254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183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098" name="Picture 2" descr="What Does Burden of Proof Mean?">
            <a:extLst>
              <a:ext uri="{FF2B5EF4-FFF2-40B4-BE49-F238E27FC236}">
                <a16:creationId xmlns:a16="http://schemas.microsoft.com/office/drawing/2014/main" id="{F97F64C1-9295-E30A-3344-B2331ABC7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82" b="-1"/>
          <a:stretch>
            <a:fillRect/>
          </a:stretch>
        </p:blipFill>
        <p:spPr bwMode="auto">
          <a:xfrm>
            <a:off x="-2734553" y="10"/>
            <a:ext cx="12404666"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107" name="Freeform: Shape 410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4109" name="Freeform: Shape 410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E68114D-A8F8-C774-147A-54032D17F45C}"/>
              </a:ext>
            </a:extLst>
          </p:cNvPr>
          <p:cNvSpPr>
            <a:spLocks noGrp="1"/>
          </p:cNvSpPr>
          <p:nvPr>
            <p:ph type="title"/>
          </p:nvPr>
        </p:nvSpPr>
        <p:spPr>
          <a:xfrm>
            <a:off x="8053540" y="1046670"/>
            <a:ext cx="3413870" cy="860841"/>
          </a:xfrm>
        </p:spPr>
        <p:txBody>
          <a:bodyPr anchor="b">
            <a:normAutofit fontScale="90000"/>
          </a:bodyPr>
          <a:lstStyle/>
          <a:p>
            <a:r>
              <a:rPr lang="en-US" sz="3600" dirty="0"/>
              <a:t>Plaintiff has the Burden of Proof </a:t>
            </a:r>
          </a:p>
        </p:txBody>
      </p:sp>
      <p:sp>
        <p:nvSpPr>
          <p:cNvPr id="3" name="Content Placeholder 2">
            <a:extLst>
              <a:ext uri="{FF2B5EF4-FFF2-40B4-BE49-F238E27FC236}">
                <a16:creationId xmlns:a16="http://schemas.microsoft.com/office/drawing/2014/main" id="{09949A8B-30B1-5417-B3C2-A6156B3622E8}"/>
              </a:ext>
            </a:extLst>
          </p:cNvPr>
          <p:cNvSpPr>
            <a:spLocks noGrp="1"/>
          </p:cNvSpPr>
          <p:nvPr>
            <p:ph idx="1"/>
          </p:nvPr>
        </p:nvSpPr>
        <p:spPr>
          <a:xfrm>
            <a:off x="8053540" y="2054120"/>
            <a:ext cx="3908054" cy="2749759"/>
          </a:xfrm>
        </p:spPr>
        <p:txBody>
          <a:bodyPr>
            <a:noAutofit/>
          </a:bodyPr>
          <a:lstStyle/>
          <a:p>
            <a:pPr>
              <a:lnSpc>
                <a:spcPct val="110000"/>
              </a:lnSpc>
              <a:spcBef>
                <a:spcPts val="600"/>
              </a:spcBef>
              <a:spcAft>
                <a:spcPts val="600"/>
              </a:spcAft>
            </a:pPr>
            <a:r>
              <a:rPr lang="en-US" sz="1600" dirty="0"/>
              <a:t>The plaintiff may petition the court and has the burden of proving either:</a:t>
            </a:r>
            <a:br>
              <a:rPr lang="en-US" sz="1600" dirty="0"/>
            </a:br>
            <a:r>
              <a:rPr lang="en-US" sz="1600" dirty="0"/>
              <a:t>(1) that the committee was not qualified or </a:t>
            </a:r>
            <a:br>
              <a:rPr lang="en-US" sz="1600" dirty="0"/>
            </a:br>
            <a:r>
              <a:rPr lang="en-US" sz="1600" dirty="0"/>
              <a:t>(2) did not comply with the </a:t>
            </a:r>
            <a:r>
              <a:rPr lang="en-US" sz="1600" b="1" dirty="0"/>
              <a:t>business judgement rule</a:t>
            </a:r>
            <a:r>
              <a:rPr lang="en-US" sz="1600" dirty="0"/>
              <a:t>, i.e., did not act in good faith, independently and with reasonable care. </a:t>
            </a:r>
          </a:p>
          <a:p>
            <a:pPr>
              <a:lnSpc>
                <a:spcPct val="110000"/>
              </a:lnSpc>
              <a:spcBef>
                <a:spcPts val="600"/>
              </a:spcBef>
              <a:spcAft>
                <a:spcPts val="600"/>
              </a:spcAft>
            </a:pPr>
            <a:r>
              <a:rPr lang="en-US" sz="1600" dirty="0"/>
              <a:t>If the SLC, acting in good faith and after a reasonable investigation, a court will typically defer to that conclusion — under the business judgment framework.</a:t>
            </a:r>
          </a:p>
          <a:p>
            <a:endParaRPr lang="en-US" sz="1400" dirty="0"/>
          </a:p>
        </p:txBody>
      </p:sp>
    </p:spTree>
    <p:extLst>
      <p:ext uri="{BB962C8B-B14F-4D97-AF65-F5344CB8AC3E}">
        <p14:creationId xmlns:p14="http://schemas.microsoft.com/office/powerpoint/2010/main" val="37453274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5AADA-0BAB-1152-943D-2618EB4377D6}"/>
              </a:ext>
            </a:extLst>
          </p:cNvPr>
          <p:cNvSpPr>
            <a:spLocks noGrp="1"/>
          </p:cNvSpPr>
          <p:nvPr>
            <p:ph type="title"/>
          </p:nvPr>
        </p:nvSpPr>
        <p:spPr>
          <a:xfrm>
            <a:off x="572493" y="238539"/>
            <a:ext cx="11047013" cy="1434415"/>
          </a:xfrm>
        </p:spPr>
        <p:txBody>
          <a:bodyPr anchor="b">
            <a:normAutofit/>
          </a:bodyPr>
          <a:lstStyle/>
          <a:p>
            <a:r>
              <a:rPr lang="en-US" sz="5400"/>
              <a:t>The Derivative Action May Proceed</a:t>
            </a:r>
          </a:p>
        </p:txBody>
      </p:sp>
      <p:sp>
        <p:nvSpPr>
          <p:cNvPr id="103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ecial litigation committees in the Netherlands Trends and developments in  Dutch corporate governance">
            <a:extLst>
              <a:ext uri="{FF2B5EF4-FFF2-40B4-BE49-F238E27FC236}">
                <a16:creationId xmlns:a16="http://schemas.microsoft.com/office/drawing/2014/main" id="{733834D3-62C8-6501-23CA-06DB94672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67" r="26529" b="-1"/>
          <a:stretch>
            <a:fillRect/>
          </a:stretch>
        </p:blipFill>
        <p:spPr bwMode="auto">
          <a:xfrm>
            <a:off x="572493" y="2002056"/>
            <a:ext cx="3764018"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9FE582-8B5F-67E7-431A-C515365A5A42}"/>
              </a:ext>
            </a:extLst>
          </p:cNvPr>
          <p:cNvSpPr>
            <a:spLocks noGrp="1"/>
          </p:cNvSpPr>
          <p:nvPr>
            <p:ph idx="1"/>
          </p:nvPr>
        </p:nvSpPr>
        <p:spPr>
          <a:xfrm>
            <a:off x="4593264" y="2071316"/>
            <a:ext cx="7219507" cy="4114800"/>
          </a:xfrm>
        </p:spPr>
        <p:txBody>
          <a:bodyPr anchor="t">
            <a:noAutofit/>
          </a:bodyPr>
          <a:lstStyle/>
          <a:p>
            <a:pPr marL="0" indent="0">
              <a:lnSpc>
                <a:spcPct val="110000"/>
              </a:lnSpc>
              <a:spcBef>
                <a:spcPts val="600"/>
              </a:spcBef>
              <a:spcAft>
                <a:spcPts val="600"/>
              </a:spcAft>
              <a:buNone/>
            </a:pPr>
            <a:r>
              <a:rPr lang="en-US" sz="1900" b="1" dirty="0"/>
              <a:t>If a special litigation committee is </a:t>
            </a:r>
            <a:r>
              <a:rPr lang="en-US" sz="1900" b="1" i="1" dirty="0">
                <a:solidFill>
                  <a:schemeClr val="accent2">
                    <a:lumMod val="75000"/>
                  </a:schemeClr>
                </a:solidFill>
              </a:rPr>
              <a:t>not appointed </a:t>
            </a:r>
            <a:r>
              <a:rPr lang="en-US" sz="1900" b="1" dirty="0"/>
              <a:t>under section 1783 (relating to special litigation committee):</a:t>
            </a:r>
          </a:p>
          <a:p>
            <a:pPr marL="0" indent="0">
              <a:lnSpc>
                <a:spcPct val="110000"/>
              </a:lnSpc>
              <a:spcBef>
                <a:spcPts val="600"/>
              </a:spcBef>
              <a:spcAft>
                <a:spcPts val="600"/>
              </a:spcAft>
              <a:buNone/>
            </a:pPr>
            <a:r>
              <a:rPr lang="en-US" sz="1900" dirty="0"/>
              <a:t>The board determines that:</a:t>
            </a:r>
          </a:p>
          <a:p>
            <a:pPr marL="804863" indent="-342900">
              <a:lnSpc>
                <a:spcPct val="110000"/>
              </a:lnSpc>
              <a:spcBef>
                <a:spcPts val="600"/>
              </a:spcBef>
              <a:spcAft>
                <a:spcPts val="600"/>
              </a:spcAft>
            </a:pPr>
            <a:r>
              <a:rPr lang="en-US" sz="1900" dirty="0"/>
              <a:t>That the </a:t>
            </a:r>
            <a:r>
              <a:rPr lang="en-US" sz="1900" b="1" dirty="0"/>
              <a:t>corporation not object to an action </a:t>
            </a:r>
            <a:r>
              <a:rPr lang="en-US" sz="1900" dirty="0"/>
              <a:t>being brought by the party that made the demand; or</a:t>
            </a:r>
          </a:p>
          <a:p>
            <a:pPr marL="804863" indent="-342900">
              <a:lnSpc>
                <a:spcPct val="110000"/>
              </a:lnSpc>
              <a:spcBef>
                <a:spcPts val="600"/>
              </a:spcBef>
              <a:spcAft>
                <a:spcPts val="600"/>
              </a:spcAft>
            </a:pPr>
            <a:r>
              <a:rPr lang="en-US" sz="1900" dirty="0"/>
              <a:t>An action already commenced </a:t>
            </a:r>
            <a:r>
              <a:rPr lang="en-US" sz="1900" b="1" dirty="0"/>
              <a:t>continue under the control of the plaintiff</a:t>
            </a:r>
            <a:r>
              <a:rPr lang="en-US" sz="1900" dirty="0"/>
              <a:t>; or</a:t>
            </a:r>
          </a:p>
          <a:p>
            <a:pPr marL="800100" indent="-342900">
              <a:lnSpc>
                <a:spcPct val="110000"/>
              </a:lnSpc>
              <a:spcBef>
                <a:spcPts val="600"/>
              </a:spcBef>
              <a:spcAft>
                <a:spcPts val="600"/>
              </a:spcAft>
            </a:pPr>
            <a:r>
              <a:rPr lang="en-US" sz="1900" dirty="0"/>
              <a:t>The board </a:t>
            </a:r>
            <a:r>
              <a:rPr lang="en-US" sz="1900" b="1" dirty="0"/>
              <a:t>does not notify the party that made the demand within 60 days after the demand </a:t>
            </a:r>
            <a:r>
              <a:rPr lang="en-US" sz="1900" dirty="0"/>
              <a:t>was made that the board has appointed a special litigation committee or has made a determination described above</a:t>
            </a:r>
          </a:p>
          <a:p>
            <a:pPr marL="0" indent="0">
              <a:buNone/>
            </a:pPr>
            <a:endParaRPr lang="en-US" sz="1900" dirty="0"/>
          </a:p>
        </p:txBody>
      </p:sp>
    </p:spTree>
    <p:extLst>
      <p:ext uri="{BB962C8B-B14F-4D97-AF65-F5344CB8AC3E}">
        <p14:creationId xmlns:p14="http://schemas.microsoft.com/office/powerpoint/2010/main" val="4281440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A6E"/>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Deal with Co-op Board Rejection | ELIKA New York">
            <a:extLst>
              <a:ext uri="{FF2B5EF4-FFF2-40B4-BE49-F238E27FC236}">
                <a16:creationId xmlns:a16="http://schemas.microsoft.com/office/drawing/2014/main" id="{5E2B56D4-C6F0-D07E-2335-ACE445807F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127" b="13508"/>
          <a:stretch>
            <a:fillRect/>
          </a:stretch>
        </p:blipFill>
        <p:spPr bwMode="auto">
          <a:xfrm>
            <a:off x="1" y="10"/>
            <a:ext cx="5018566"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3C4692-9B46-2E5F-6B71-223EDE32376B}"/>
              </a:ext>
            </a:extLst>
          </p:cNvPr>
          <p:cNvSpPr>
            <a:spLocks noGrp="1"/>
          </p:cNvSpPr>
          <p:nvPr>
            <p:ph type="title"/>
          </p:nvPr>
        </p:nvSpPr>
        <p:spPr>
          <a:xfrm>
            <a:off x="5289171" y="133573"/>
            <a:ext cx="5928178" cy="1899912"/>
          </a:xfrm>
        </p:spPr>
        <p:txBody>
          <a:bodyPr>
            <a:normAutofit/>
          </a:bodyPr>
          <a:lstStyle/>
          <a:p>
            <a:r>
              <a:rPr lang="en-US" sz="3100" dirty="0"/>
              <a:t>If a SLC is Not Appointed and the Board Rejects the Demand:</a:t>
            </a:r>
          </a:p>
        </p:txBody>
      </p:sp>
      <p:sp>
        <p:nvSpPr>
          <p:cNvPr id="3" name="Content Placeholder 2">
            <a:extLst>
              <a:ext uri="{FF2B5EF4-FFF2-40B4-BE49-F238E27FC236}">
                <a16:creationId xmlns:a16="http://schemas.microsoft.com/office/drawing/2014/main" id="{A45AABB2-89BA-13FD-3897-F525F0A94E6B}"/>
              </a:ext>
            </a:extLst>
          </p:cNvPr>
          <p:cNvSpPr>
            <a:spLocks noGrp="1"/>
          </p:cNvSpPr>
          <p:nvPr>
            <p:ph idx="1"/>
          </p:nvPr>
        </p:nvSpPr>
        <p:spPr>
          <a:xfrm>
            <a:off x="5636585" y="2033485"/>
            <a:ext cx="6273475" cy="4009906"/>
          </a:xfrm>
        </p:spPr>
        <p:txBody>
          <a:bodyPr>
            <a:noAutofit/>
          </a:bodyPr>
          <a:lstStyle/>
          <a:p>
            <a:pPr>
              <a:lnSpc>
                <a:spcPct val="110000"/>
              </a:lnSpc>
              <a:spcBef>
                <a:spcPts val="600"/>
              </a:spcBef>
              <a:spcAft>
                <a:spcPts val="600"/>
              </a:spcAft>
            </a:pPr>
            <a:r>
              <a:rPr lang="en-US" sz="2000" dirty="0"/>
              <a:t>Under Pennsylvania law (the Business Corporation Law, 15 </a:t>
            </a:r>
            <a:r>
              <a:rPr lang="en-US" sz="2000" dirty="0" err="1"/>
              <a:t>Pa.C.S</a:t>
            </a:r>
            <a:r>
              <a:rPr lang="en-US" sz="2000" dirty="0"/>
              <a:t>. § 1782), a shareholder who makes a demand on the board and has that demand refused can proceed with a derivative suit </a:t>
            </a:r>
            <a:r>
              <a:rPr lang="en-US" sz="2000" b="1" i="1" dirty="0"/>
              <a:t>only if they can demonstrate that the board's rejection was not a valid exercise of business judgment. </a:t>
            </a:r>
          </a:p>
          <a:p>
            <a:pPr>
              <a:lnSpc>
                <a:spcPct val="110000"/>
              </a:lnSpc>
              <a:spcBef>
                <a:spcPts val="600"/>
              </a:spcBef>
              <a:spcAft>
                <a:spcPts val="600"/>
              </a:spcAft>
            </a:pPr>
            <a:r>
              <a:rPr lang="en-US" sz="2000" dirty="0"/>
              <a:t>In practice, this means the shareholder must show that the board's decision to refuse the demand was made in bad faith, was not adequately informed, or involved a conflict of interest — essentially overcoming the protection of the business judgment rule.</a:t>
            </a:r>
          </a:p>
          <a:p>
            <a:endParaRPr lang="en-US" sz="1300" dirty="0"/>
          </a:p>
        </p:txBody>
      </p:sp>
    </p:spTree>
    <p:extLst>
      <p:ext uri="{BB962C8B-B14F-4D97-AF65-F5344CB8AC3E}">
        <p14:creationId xmlns:p14="http://schemas.microsoft.com/office/powerpoint/2010/main" val="24674226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640080" y="325369"/>
            <a:ext cx="4368602" cy="1956841"/>
          </a:xfrm>
        </p:spPr>
        <p:txBody>
          <a:bodyPr anchor="b">
            <a:normAutofit/>
          </a:bodyPr>
          <a:lstStyle/>
          <a:p>
            <a:r>
              <a:rPr lang="en-US" sz="5400" dirty="0"/>
              <a:t>Security</a:t>
            </a:r>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285136" y="2872899"/>
            <a:ext cx="5025042" cy="3539110"/>
          </a:xfrm>
        </p:spPr>
        <p:txBody>
          <a:bodyPr>
            <a:noAutofit/>
          </a:bodyPr>
          <a:lstStyle/>
          <a:p>
            <a:pPr marL="0" indent="0">
              <a:lnSpc>
                <a:spcPct val="100000"/>
              </a:lnSpc>
              <a:spcBef>
                <a:spcPts val="600"/>
              </a:spcBef>
              <a:spcAft>
                <a:spcPts val="600"/>
              </a:spcAft>
              <a:buNone/>
            </a:pPr>
            <a:r>
              <a:rPr lang="en-US" sz="2000" dirty="0">
                <a:latin typeface="Aptos" panose="020B0004020202020204" pitchFamily="34" charset="0"/>
              </a:rPr>
              <a:t>In any derivative action :</a:t>
            </a:r>
          </a:p>
          <a:p>
            <a:pPr>
              <a:lnSpc>
                <a:spcPct val="100000"/>
              </a:lnSpc>
              <a:spcBef>
                <a:spcPts val="600"/>
              </a:spcBef>
              <a:spcAft>
                <a:spcPts val="600"/>
              </a:spcAft>
              <a:buClr>
                <a:srgbClr val="C00000"/>
              </a:buClr>
              <a:buFont typeface="Arial Narrow" panose="020B0606020202030204" pitchFamily="34" charset="0"/>
              <a:buChar char="┤"/>
            </a:pPr>
            <a:r>
              <a:rPr lang="en-US" sz="2000" dirty="0">
                <a:latin typeface="Aptos" panose="020B0004020202020204" pitchFamily="34" charset="0"/>
              </a:rPr>
              <a:t>Instituted or maintained by owners of </a:t>
            </a:r>
            <a:r>
              <a:rPr lang="en-US" sz="2000" b="1" dirty="0">
                <a:latin typeface="Aptos" panose="020B0004020202020204" pitchFamily="34" charset="0"/>
              </a:rPr>
              <a:t>less than 5% of the outstanding shares </a:t>
            </a:r>
            <a:r>
              <a:rPr lang="en-US" sz="2000" dirty="0">
                <a:latin typeface="Aptos" panose="020B0004020202020204" pitchFamily="34" charset="0"/>
              </a:rPr>
              <a:t>of any class of the corporation, </a:t>
            </a:r>
          </a:p>
          <a:p>
            <a:pPr>
              <a:lnSpc>
                <a:spcPct val="100000"/>
              </a:lnSpc>
              <a:spcBef>
                <a:spcPts val="600"/>
              </a:spcBef>
              <a:spcAft>
                <a:spcPts val="600"/>
              </a:spcAft>
              <a:buClr>
                <a:srgbClr val="C00000"/>
              </a:buClr>
              <a:buFont typeface="Arial Narrow" panose="020B0606020202030204" pitchFamily="34" charset="0"/>
              <a:buChar char="┤"/>
            </a:pPr>
            <a:r>
              <a:rPr lang="en-US" sz="2000" b="1" dirty="0">
                <a:latin typeface="Aptos" panose="020B0004020202020204" pitchFamily="34" charset="0"/>
              </a:rPr>
              <a:t>Unless</a:t>
            </a:r>
            <a:r>
              <a:rPr lang="en-US" sz="2000" dirty="0">
                <a:latin typeface="Aptos" panose="020B0004020202020204" pitchFamily="34" charset="0"/>
              </a:rPr>
              <a:t> the shares held or owned have an </a:t>
            </a:r>
            <a:r>
              <a:rPr lang="en-US" sz="2000" b="1" dirty="0">
                <a:latin typeface="Aptos" panose="020B0004020202020204" pitchFamily="34" charset="0"/>
              </a:rPr>
              <a:t>aggregate fair market value in excess of $200,000</a:t>
            </a:r>
            <a:r>
              <a:rPr lang="en-US" sz="2000" dirty="0">
                <a:latin typeface="Aptos" panose="020B0004020202020204" pitchFamily="34" charset="0"/>
              </a:rPr>
              <a:t>, </a:t>
            </a:r>
          </a:p>
          <a:p>
            <a:pPr>
              <a:lnSpc>
                <a:spcPct val="100000"/>
              </a:lnSpc>
              <a:spcBef>
                <a:spcPts val="600"/>
              </a:spcBef>
              <a:spcAft>
                <a:spcPts val="600"/>
              </a:spcAft>
              <a:buClr>
                <a:srgbClr val="C00000"/>
              </a:buClr>
              <a:buFont typeface="Arial Narrow" panose="020B0606020202030204" pitchFamily="34" charset="0"/>
              <a:buChar char="┤"/>
            </a:pPr>
            <a:r>
              <a:rPr lang="en-US" sz="2000" dirty="0">
                <a:latin typeface="Aptos" panose="020B0004020202020204" pitchFamily="34" charset="0"/>
              </a:rPr>
              <a:t>The corporation shall be entitled </a:t>
            </a:r>
            <a:r>
              <a:rPr lang="en-US" sz="2000" b="1" dirty="0">
                <a:latin typeface="Aptos" panose="020B0004020202020204" pitchFamily="34" charset="0"/>
              </a:rPr>
              <a:t>to require plaintiffs to give security </a:t>
            </a:r>
            <a:r>
              <a:rPr lang="en-US" sz="2000" dirty="0">
                <a:latin typeface="Aptos" panose="020B0004020202020204" pitchFamily="34" charset="0"/>
              </a:rPr>
              <a:t>for the reasonable expenses. </a:t>
            </a:r>
          </a:p>
        </p:txBody>
      </p:sp>
      <p:pic>
        <p:nvPicPr>
          <p:cNvPr id="12" name="Picture 11" descr="Angled shot of pen on a graph">
            <a:extLst>
              <a:ext uri="{FF2B5EF4-FFF2-40B4-BE49-F238E27FC236}">
                <a16:creationId xmlns:a16="http://schemas.microsoft.com/office/drawing/2014/main" id="{AFEDAA6A-7EF9-E419-EB1C-2DA6265E30BE}"/>
              </a:ext>
            </a:extLst>
          </p:cNvPr>
          <p:cNvPicPr>
            <a:picLocks noChangeAspect="1"/>
          </p:cNvPicPr>
          <p:nvPr/>
        </p:nvPicPr>
        <p:blipFill>
          <a:blip r:embed="rId2"/>
          <a:srcRect r="3304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277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4965430" y="629268"/>
            <a:ext cx="6586491" cy="1286160"/>
          </a:xfrm>
        </p:spPr>
        <p:txBody>
          <a:bodyPr anchor="b">
            <a:normAutofit/>
          </a:bodyPr>
          <a:lstStyle/>
          <a:p>
            <a:r>
              <a:rPr lang="en-US" sz="3400"/>
              <a:t>Procedure under the </a:t>
            </a:r>
            <a:br>
              <a:rPr lang="en-US" sz="3400"/>
            </a:br>
            <a:r>
              <a:rPr lang="en-US" sz="3400"/>
              <a:t>Pennsylvania Rules of Civil Procedure</a:t>
            </a:r>
          </a:p>
        </p:txBody>
      </p:sp>
      <p:pic>
        <p:nvPicPr>
          <p:cNvPr id="6" name="Picture 5">
            <a:extLst>
              <a:ext uri="{FF2B5EF4-FFF2-40B4-BE49-F238E27FC236}">
                <a16:creationId xmlns:a16="http://schemas.microsoft.com/office/drawing/2014/main" id="{F30FE428-5043-48D1-A76A-AAB1B189E482}"/>
              </a:ext>
            </a:extLst>
          </p:cNvPr>
          <p:cNvPicPr>
            <a:picLocks noChangeAspect="1"/>
          </p:cNvPicPr>
          <p:nvPr/>
        </p:nvPicPr>
        <p:blipFill rotWithShape="1">
          <a:blip r:embed="rId2"/>
          <a:srcRect l="10367" r="566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78EA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965431" y="2438400"/>
            <a:ext cx="6586489" cy="3785419"/>
          </a:xfrm>
        </p:spPr>
        <p:txBody>
          <a:bodyPr>
            <a:normAutofit/>
          </a:bodyPr>
          <a:lstStyle/>
          <a:p>
            <a:pPr marL="0" indent="0">
              <a:lnSpc>
                <a:spcPct val="100000"/>
              </a:lnSpc>
              <a:spcBef>
                <a:spcPts val="600"/>
              </a:spcBef>
              <a:spcAft>
                <a:spcPts val="600"/>
              </a:spcAft>
              <a:buNone/>
            </a:pPr>
            <a:r>
              <a:rPr lang="en-US" sz="3200" dirty="0"/>
              <a:t>In addition to the BCL, the Pennsylvania Rules of Civil Procedure also control the proper filing of a derivative action. </a:t>
            </a:r>
          </a:p>
          <a:p>
            <a:pPr marL="0" indent="0">
              <a:spcBef>
                <a:spcPts val="600"/>
              </a:spcBef>
              <a:spcAft>
                <a:spcPts val="600"/>
              </a:spcAft>
              <a:buNone/>
            </a:pPr>
            <a:endParaRPr lang="en-US" sz="2000" dirty="0"/>
          </a:p>
        </p:txBody>
      </p:sp>
    </p:spTree>
    <p:extLst>
      <p:ext uri="{BB962C8B-B14F-4D97-AF65-F5344CB8AC3E}">
        <p14:creationId xmlns:p14="http://schemas.microsoft.com/office/powerpoint/2010/main" val="17572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1095037" y="320039"/>
            <a:ext cx="3096427" cy="4681385"/>
          </a:xfrm>
        </p:spPr>
        <p:txBody>
          <a:bodyPr anchor="ctr">
            <a:normAutofit/>
          </a:bodyPr>
          <a:lstStyle/>
          <a:p>
            <a:r>
              <a:rPr lang="en-US" dirty="0">
                <a:solidFill>
                  <a:srgbClr val="F97B7B"/>
                </a:solidFill>
                <a:effectLst>
                  <a:outerShdw blurRad="38100" dist="38100" dir="2700000" algn="tl">
                    <a:srgbClr val="000000">
                      <a:alpha val="43137"/>
                    </a:srgbClr>
                  </a:outerShdw>
                </a:effectLst>
              </a:rPr>
              <a:t>Procedure under the </a:t>
            </a:r>
            <a:br>
              <a:rPr lang="en-US" dirty="0">
                <a:solidFill>
                  <a:srgbClr val="F97B7B"/>
                </a:solidFill>
                <a:effectLst>
                  <a:outerShdw blurRad="38100" dist="38100" dir="2700000" algn="tl">
                    <a:srgbClr val="000000">
                      <a:alpha val="43137"/>
                    </a:srgbClr>
                  </a:outerShdw>
                </a:effectLst>
              </a:rPr>
            </a:br>
            <a:r>
              <a:rPr lang="en-US" dirty="0">
                <a:solidFill>
                  <a:srgbClr val="F97B7B"/>
                </a:solidFill>
                <a:effectLst>
                  <a:outerShdw blurRad="38100" dist="38100" dir="2700000" algn="tl">
                    <a:srgbClr val="000000">
                      <a:alpha val="43137"/>
                    </a:srgbClr>
                  </a:outerShdw>
                </a:effectLst>
              </a:rPr>
              <a:t>Pennsylvania Rules of Civil Procedure</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189021" y="1397243"/>
            <a:ext cx="7581582" cy="2484884"/>
          </a:xfrm>
        </p:spPr>
        <p:txBody>
          <a:bodyPr anchor="ctr">
            <a:noAutofit/>
          </a:bodyPr>
          <a:lstStyle/>
          <a:p>
            <a:pPr marL="463550" indent="0">
              <a:lnSpc>
                <a:spcPct val="100000"/>
              </a:lnSpc>
              <a:spcBef>
                <a:spcPts val="600"/>
              </a:spcBef>
              <a:spcAft>
                <a:spcPts val="600"/>
              </a:spcAft>
              <a:buNone/>
            </a:pPr>
            <a:r>
              <a:rPr lang="en-US" sz="2000" dirty="0">
                <a:solidFill>
                  <a:schemeClr val="bg1"/>
                </a:solidFill>
              </a:rPr>
              <a:t>A complaint setting forth a derivative claim must specifically allege:</a:t>
            </a:r>
          </a:p>
          <a:p>
            <a:pPr marL="806450" indent="-342900">
              <a:lnSpc>
                <a:spcPct val="100000"/>
              </a:lnSpc>
              <a:spcBef>
                <a:spcPts val="600"/>
              </a:spcBef>
              <a:spcAft>
                <a:spcPts val="600"/>
              </a:spcAft>
              <a:buFont typeface="Wingdings" panose="05000000000000000000" pitchFamily="2" charset="2"/>
              <a:buChar char="§"/>
            </a:pPr>
            <a:r>
              <a:rPr lang="en-US" sz="2000" dirty="0">
                <a:solidFill>
                  <a:srgbClr val="F97B7B"/>
                </a:solidFill>
              </a:rPr>
              <a:t>That each plaintiff is a stockholder</a:t>
            </a:r>
            <a:r>
              <a:rPr lang="en-US" sz="2000" dirty="0">
                <a:solidFill>
                  <a:schemeClr val="bg1"/>
                </a:solidFill>
              </a:rPr>
              <a:t> in the corporation;</a:t>
            </a:r>
          </a:p>
          <a:p>
            <a:pPr marL="749300" indent="-285750">
              <a:lnSpc>
                <a:spcPct val="100000"/>
              </a:lnSpc>
              <a:spcBef>
                <a:spcPts val="600"/>
              </a:spcBef>
              <a:spcAft>
                <a:spcPts val="600"/>
              </a:spcAft>
              <a:buClr>
                <a:srgbClr val="F97B7B"/>
              </a:buClr>
              <a:buFont typeface="Wingdings" panose="05000000000000000000" pitchFamily="2" charset="2"/>
              <a:buChar char="§"/>
            </a:pPr>
            <a:r>
              <a:rPr lang="en-US" sz="2000" dirty="0">
                <a:solidFill>
                  <a:schemeClr val="bg1"/>
                </a:solidFill>
              </a:rPr>
              <a:t>The </a:t>
            </a:r>
            <a:r>
              <a:rPr lang="en-US" sz="2000" dirty="0">
                <a:solidFill>
                  <a:srgbClr val="F97B7B"/>
                </a:solidFill>
              </a:rPr>
              <a:t>efforts have been made to secure enforcement </a:t>
            </a:r>
            <a:r>
              <a:rPr lang="en-US" sz="2000" dirty="0">
                <a:solidFill>
                  <a:schemeClr val="bg1"/>
                </a:solidFill>
              </a:rPr>
              <a:t>by the corporation or similar entity or the reason for not making any such efforts, and either:</a:t>
            </a:r>
          </a:p>
          <a:p>
            <a:pPr marL="1084263" indent="-285750">
              <a:lnSpc>
                <a:spcPct val="100000"/>
              </a:lnSpc>
              <a:spcBef>
                <a:spcPts val="600"/>
              </a:spcBef>
              <a:spcAft>
                <a:spcPts val="600"/>
              </a:spcAft>
              <a:buClr>
                <a:srgbClr val="F97B7B"/>
              </a:buClr>
              <a:buFont typeface="Wingdings" panose="05000000000000000000" pitchFamily="2" charset="2"/>
              <a:buChar char="§"/>
            </a:pPr>
            <a:r>
              <a:rPr lang="en-US" sz="2000" dirty="0">
                <a:solidFill>
                  <a:schemeClr val="bg1"/>
                </a:solidFill>
              </a:rPr>
              <a:t>That each plaintiff was a </a:t>
            </a:r>
            <a:r>
              <a:rPr lang="en-US" sz="2000" dirty="0">
                <a:solidFill>
                  <a:srgbClr val="F97B7B"/>
                </a:solidFill>
              </a:rPr>
              <a:t>stockholder</a:t>
            </a:r>
            <a:r>
              <a:rPr lang="en-US" sz="2000" dirty="0">
                <a:solidFill>
                  <a:schemeClr val="bg1"/>
                </a:solidFill>
              </a:rPr>
              <a:t> in the corporation </a:t>
            </a:r>
            <a:r>
              <a:rPr lang="en-US" sz="2000" dirty="0">
                <a:solidFill>
                  <a:srgbClr val="F97B7B"/>
                </a:solidFill>
              </a:rPr>
              <a:t>at the time of the transaction </a:t>
            </a:r>
            <a:r>
              <a:rPr lang="en-US" sz="2000" dirty="0">
                <a:solidFill>
                  <a:schemeClr val="bg1"/>
                </a:solidFill>
              </a:rPr>
              <a:t>of which the plaintiff complains or</a:t>
            </a:r>
          </a:p>
          <a:p>
            <a:pPr marL="1084263" indent="-285750">
              <a:lnSpc>
                <a:spcPct val="100000"/>
              </a:lnSpc>
              <a:spcBef>
                <a:spcPts val="600"/>
              </a:spcBef>
              <a:spcAft>
                <a:spcPts val="600"/>
              </a:spcAft>
              <a:buClr>
                <a:srgbClr val="F97B7B"/>
              </a:buClr>
              <a:buFont typeface="Wingdings" panose="05000000000000000000" pitchFamily="2" charset="2"/>
              <a:buChar char="§"/>
            </a:pPr>
            <a:r>
              <a:rPr lang="en-US" sz="2000" dirty="0">
                <a:solidFill>
                  <a:schemeClr val="bg1"/>
                </a:solidFill>
              </a:rPr>
              <a:t>That there is a </a:t>
            </a:r>
            <a:r>
              <a:rPr lang="en-US" sz="2000" dirty="0">
                <a:solidFill>
                  <a:srgbClr val="F97B7B"/>
                </a:solidFill>
              </a:rPr>
              <a:t>strong prima facie case </a:t>
            </a:r>
            <a:r>
              <a:rPr lang="en-US" sz="2000" dirty="0">
                <a:solidFill>
                  <a:schemeClr val="bg1"/>
                </a:solidFill>
              </a:rPr>
              <a:t>in favor of the claim asserted on behalf of the corporation and that without the action serious injustice will result.</a:t>
            </a:r>
          </a:p>
        </p:txBody>
      </p:sp>
      <p:pic>
        <p:nvPicPr>
          <p:cNvPr id="4" name="Picture 3">
            <a:extLst>
              <a:ext uri="{FF2B5EF4-FFF2-40B4-BE49-F238E27FC236}">
                <a16:creationId xmlns:a16="http://schemas.microsoft.com/office/drawing/2014/main" id="{6A6E7323-BD3B-45CD-9468-7D8B9C8D5586}"/>
              </a:ext>
            </a:extLst>
          </p:cNvPr>
          <p:cNvPicPr>
            <a:picLocks noChangeAspect="1"/>
          </p:cNvPicPr>
          <p:nvPr/>
        </p:nvPicPr>
        <p:blipFill>
          <a:blip r:embed="rId2"/>
          <a:stretch>
            <a:fillRect/>
          </a:stretch>
        </p:blipFill>
        <p:spPr>
          <a:xfrm>
            <a:off x="-10000" y="5075854"/>
            <a:ext cx="12202000" cy="1782146"/>
          </a:xfrm>
          <a:prstGeom prst="rect">
            <a:avLst/>
          </a:prstGeom>
        </p:spPr>
      </p:pic>
    </p:spTree>
    <p:extLst>
      <p:ext uri="{BB962C8B-B14F-4D97-AF65-F5344CB8AC3E}">
        <p14:creationId xmlns:p14="http://schemas.microsoft.com/office/powerpoint/2010/main" val="33870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838200" y="365125"/>
            <a:ext cx="10515600" cy="1325563"/>
          </a:xfrm>
        </p:spPr>
        <p:txBody>
          <a:bodyPr>
            <a:normAutofit/>
          </a:bodyPr>
          <a:lstStyle/>
          <a:p>
            <a:r>
              <a:rPr lang="en-US" dirty="0">
                <a:solidFill>
                  <a:schemeClr val="accent1">
                    <a:lumMod val="50000"/>
                  </a:schemeClr>
                </a:solidFill>
              </a:rPr>
              <a:t>Proceeds and Expenses </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38397" y="1690688"/>
            <a:ext cx="5657603" cy="4351338"/>
          </a:xfrm>
        </p:spPr>
        <p:txBody>
          <a:bodyPr>
            <a:normAutofit/>
          </a:bodyPr>
          <a:lstStyle/>
          <a:p>
            <a:pPr marL="749300" indent="-285750">
              <a:lnSpc>
                <a:spcPct val="100000"/>
              </a:lnSpc>
              <a:spcBef>
                <a:spcPts val="600"/>
              </a:spcBef>
              <a:spcAft>
                <a:spcPts val="600"/>
              </a:spcAft>
              <a:buFont typeface="Wingdings" panose="05000000000000000000" pitchFamily="2" charset="2"/>
              <a:buChar char="§"/>
            </a:pPr>
            <a:r>
              <a:rPr lang="en-US" sz="2400" dirty="0">
                <a:solidFill>
                  <a:schemeClr val="accent1">
                    <a:lumMod val="50000"/>
                  </a:schemeClr>
                </a:solidFill>
                <a:latin typeface="Aptos" panose="020B0004020202020204" pitchFamily="34" charset="0"/>
              </a:rPr>
              <a:t>Any proceeds or other benefits of a derivative action, whether by judgment, compromise or settlement, belong to the corporation and not to the plaintiff.</a:t>
            </a:r>
          </a:p>
          <a:p>
            <a:pPr marL="749300" indent="-285750">
              <a:lnSpc>
                <a:spcPct val="100000"/>
              </a:lnSpc>
              <a:spcBef>
                <a:spcPts val="600"/>
              </a:spcBef>
              <a:spcAft>
                <a:spcPts val="600"/>
              </a:spcAft>
              <a:buFont typeface="Wingdings" panose="05000000000000000000" pitchFamily="2" charset="2"/>
              <a:buChar char="§"/>
            </a:pPr>
            <a:r>
              <a:rPr lang="en-US" sz="2400" dirty="0">
                <a:solidFill>
                  <a:schemeClr val="accent1">
                    <a:lumMod val="50000"/>
                  </a:schemeClr>
                </a:solidFill>
                <a:latin typeface="Aptos" panose="020B0004020202020204" pitchFamily="34" charset="0"/>
              </a:rPr>
              <a:t>If the plaintiff or its counsel receives any proceeds, the proceeds shall be remitted immediately to the corporation.</a:t>
            </a:r>
          </a:p>
        </p:txBody>
      </p:sp>
      <p:pic>
        <p:nvPicPr>
          <p:cNvPr id="4" name="Picture 3">
            <a:extLst>
              <a:ext uri="{FF2B5EF4-FFF2-40B4-BE49-F238E27FC236}">
                <a16:creationId xmlns:a16="http://schemas.microsoft.com/office/drawing/2014/main" id="{610041A7-2FB4-468D-AA24-3DD9289C49AC}"/>
              </a:ext>
            </a:extLst>
          </p:cNvPr>
          <p:cNvPicPr>
            <a:picLocks noChangeAspect="1"/>
          </p:cNvPicPr>
          <p:nvPr/>
        </p:nvPicPr>
        <p:blipFill rotWithShape="1">
          <a:blip r:embed="rId2"/>
          <a:srcRect l="1931" r="20749"/>
          <a:stretch/>
        </p:blipFill>
        <p:spPr>
          <a:xfrm>
            <a:off x="6495803" y="1292659"/>
            <a:ext cx="5074070" cy="4272681"/>
          </a:xfrm>
          <a:prstGeom prst="rect">
            <a:avLst/>
          </a:prstGeom>
          <a:effectLst>
            <a:outerShdw blurRad="88900" dist="63500" dir="5400000" sx="101000" sy="101000" algn="t" rotWithShape="0">
              <a:prstClr val="black">
                <a:alpha val="40000"/>
              </a:prstClr>
            </a:outerShdw>
          </a:effectLst>
        </p:spPr>
      </p:pic>
    </p:spTree>
    <p:extLst>
      <p:ext uri="{BB962C8B-B14F-4D97-AF65-F5344CB8AC3E}">
        <p14:creationId xmlns:p14="http://schemas.microsoft.com/office/powerpoint/2010/main" val="19863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ttorney fee awards in Oklahoma: More than just a number - McAfee &amp; Taft">
            <a:extLst>
              <a:ext uri="{FF2B5EF4-FFF2-40B4-BE49-F238E27FC236}">
                <a16:creationId xmlns:a16="http://schemas.microsoft.com/office/drawing/2014/main" id="{F76FAC5E-60AE-595E-9DAE-0D1AED50B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72" r="7217"/>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7118604" y="188144"/>
            <a:ext cx="3822189" cy="1899912"/>
          </a:xfrm>
        </p:spPr>
        <p:txBody>
          <a:bodyPr>
            <a:normAutofit/>
          </a:bodyPr>
          <a:lstStyle/>
          <a:p>
            <a:r>
              <a:rPr lang="en-US" sz="4000" dirty="0">
                <a:solidFill>
                  <a:schemeClr val="accent6">
                    <a:lumMod val="50000"/>
                  </a:schemeClr>
                </a:solidFill>
              </a:rPr>
              <a:t>Proceeds and Expenses </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6705600" y="1897626"/>
            <a:ext cx="5093110" cy="4279337"/>
          </a:xfrm>
        </p:spPr>
        <p:txBody>
          <a:bodyPr>
            <a:noAutofit/>
          </a:bodyPr>
          <a:lstStyle/>
          <a:p>
            <a:pPr marL="463550" indent="0">
              <a:lnSpc>
                <a:spcPct val="100000"/>
              </a:lnSpc>
              <a:spcBef>
                <a:spcPts val="600"/>
              </a:spcBef>
              <a:spcAft>
                <a:spcPts val="600"/>
              </a:spcAft>
              <a:buNone/>
            </a:pPr>
            <a:r>
              <a:rPr lang="en-US" sz="2400" dirty="0">
                <a:solidFill>
                  <a:schemeClr val="accent6">
                    <a:lumMod val="50000"/>
                  </a:schemeClr>
                </a:solidFill>
                <a:latin typeface="Aptos" panose="020B0004020202020204" pitchFamily="34" charset="0"/>
              </a:rPr>
              <a:t>If a derivative action is successful in whole or in part, the court may award the plaintiff reasonable expenses, including reasonable attorney fees and costs, from the recovery of the corporation, …</a:t>
            </a:r>
          </a:p>
          <a:p>
            <a:pPr marL="463550" indent="0">
              <a:spcBef>
                <a:spcPts val="600"/>
              </a:spcBef>
              <a:spcAft>
                <a:spcPts val="600"/>
              </a:spcAft>
              <a:buNone/>
            </a:pPr>
            <a:r>
              <a:rPr lang="en-US" sz="2400" i="1" dirty="0">
                <a:solidFill>
                  <a:schemeClr val="accent6">
                    <a:lumMod val="50000"/>
                  </a:schemeClr>
                </a:solidFill>
                <a:latin typeface="Aptos" panose="020B0004020202020204" pitchFamily="34" charset="0"/>
              </a:rPr>
              <a:t>...but in no event shall the attorney fees awarded exceed a reasonable proportion of the value of the relief, including nonpecuniary relief, obtained by the plaintiff or the corporation. </a:t>
            </a:r>
          </a:p>
        </p:txBody>
      </p:sp>
    </p:spTree>
    <p:extLst>
      <p:ext uri="{BB962C8B-B14F-4D97-AF65-F5344CB8AC3E}">
        <p14:creationId xmlns:p14="http://schemas.microsoft.com/office/powerpoint/2010/main" val="26944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DD32B-F3F3-4E60-AB4C-BB704CA78ACA}"/>
              </a:ext>
            </a:extLst>
          </p:cNvPr>
          <p:cNvPicPr>
            <a:picLocks noChangeAspect="1"/>
          </p:cNvPicPr>
          <p:nvPr/>
        </p:nvPicPr>
        <p:blipFill>
          <a:blip r:embed="rId3"/>
          <a:stretch>
            <a:fillRect/>
          </a:stretch>
        </p:blipFill>
        <p:spPr>
          <a:xfrm>
            <a:off x="9269532" y="2021223"/>
            <a:ext cx="2603444" cy="3851148"/>
          </a:xfrm>
          <a:prstGeom prst="rect">
            <a:avLst/>
          </a:prstGeom>
          <a:effectLst>
            <a:outerShdw blurRad="50800" dist="50800" dir="5400000" algn="ctr" rotWithShape="0">
              <a:srgbClr val="000000">
                <a:alpha val="99000"/>
              </a:srgbClr>
            </a:outerShdw>
          </a:effectLst>
        </p:spPr>
      </p:pic>
      <p:sp>
        <p:nvSpPr>
          <p:cNvPr id="6" name="TextBox 5">
            <a:extLst>
              <a:ext uri="{FF2B5EF4-FFF2-40B4-BE49-F238E27FC236}">
                <a16:creationId xmlns:a16="http://schemas.microsoft.com/office/drawing/2014/main" id="{30CEFDB3-2D75-4616-8540-3BEF4A117F36}"/>
              </a:ext>
            </a:extLst>
          </p:cNvPr>
          <p:cNvSpPr txBox="1"/>
          <p:nvPr/>
        </p:nvSpPr>
        <p:spPr>
          <a:xfrm>
            <a:off x="3566160" y="331089"/>
            <a:ext cx="5510784" cy="59708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rPr>
              <a:t>Paul Fellman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rPr>
              <a:t>Licensed in Pennsylvania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swald-extralight"/>
                <a:ea typeface="+mn-ea"/>
                <a:cs typeface="+mn-cs"/>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is a Senior Attorney in Gibson &amp; Perkins’ Litigation Department where he represents clients in personal injury, legal malpractice, and general liability matters. The pride he takes in his work is reflected in the results he achieves for his clients.</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enjoys the complex nature of legal malpractice matters and takes each case as an opportunity to deepen his knowledge of the law. </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In addition to his trial practice, Paul has extensive experience in the area of appellate practice. Paul has argued cases before Pennsylvania’s Supreme Court, Superior Court, and Commonwealth Court. While attending law school, Paul served as a judicial extern to the Honorable Henry </a:t>
            </a:r>
            <a:r>
              <a:rPr kumimoji="0" lang="en-US" sz="1800" b="0" i="0" u="none" strike="noStrike" kern="1200" cap="none" spc="0" normalizeH="0" baseline="0" noProof="0" dirty="0" err="1">
                <a:ln>
                  <a:noFill/>
                </a:ln>
                <a:solidFill>
                  <a:prstClr val="white">
                    <a:lumMod val="95000"/>
                  </a:prstClr>
                </a:solidFill>
                <a:effectLst/>
                <a:uLnTx/>
                <a:uFillTx/>
                <a:latin typeface="oswald-extralight"/>
                <a:ea typeface="+mn-ea"/>
                <a:cs typeface="+mn-cs"/>
              </a:rPr>
              <a:t>duPont</a:t>
            </a: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 Ridgely of the Delaware Supreme Court.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is the author of </a:t>
            </a:r>
            <a:r>
              <a:rPr kumimoji="0" lang="en-US" sz="1800" b="0" i="1" u="none" strike="noStrike" kern="1200" cap="none" spc="0" normalizeH="0" baseline="0" noProof="0" dirty="0" err="1">
                <a:ln>
                  <a:noFill/>
                </a:ln>
                <a:solidFill>
                  <a:prstClr val="white">
                    <a:lumMod val="95000"/>
                  </a:prstClr>
                </a:solidFill>
                <a:effectLst/>
                <a:uLnTx/>
                <a:uFillTx/>
                <a:latin typeface="oswald-extralight"/>
                <a:ea typeface="+mn-ea"/>
                <a:cs typeface="+mn-cs"/>
              </a:rPr>
              <a:t>Fellman’s</a:t>
            </a:r>
            <a:r>
              <a:rPr kumimoji="0" lang="en-US" sz="1800" b="0" i="1" u="none" strike="noStrike" kern="1200" cap="none" spc="0" normalizeH="0" baseline="0" noProof="0" dirty="0">
                <a:ln>
                  <a:noFill/>
                </a:ln>
                <a:solidFill>
                  <a:prstClr val="white">
                    <a:lumMod val="95000"/>
                  </a:prstClr>
                </a:solidFill>
                <a:effectLst/>
                <a:uLnTx/>
                <a:uFillTx/>
                <a:latin typeface="oswald-extralight"/>
                <a:ea typeface="+mn-ea"/>
                <a:cs typeface="+mn-cs"/>
              </a:rPr>
              <a:t> Legal Malpractice Guide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0DE236B-B0C5-4599-8E72-799D2F889F8F}"/>
              </a:ext>
            </a:extLst>
          </p:cNvPr>
          <p:cNvPicPr>
            <a:picLocks noChangeAspect="1"/>
          </p:cNvPicPr>
          <p:nvPr/>
        </p:nvPicPr>
        <p:blipFill>
          <a:blip r:embed="rId4"/>
          <a:stretch>
            <a:fillRect/>
          </a:stretch>
        </p:blipFill>
        <p:spPr>
          <a:xfrm>
            <a:off x="472320" y="1269492"/>
            <a:ext cx="2761727" cy="460287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276550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838200" y="365125"/>
            <a:ext cx="10515600" cy="1325563"/>
          </a:xfrm>
        </p:spPr>
        <p:txBody>
          <a:bodyPr>
            <a:normAutofit/>
          </a:bodyPr>
          <a:lstStyle/>
          <a:p>
            <a:r>
              <a:rPr lang="en-US" dirty="0">
                <a:solidFill>
                  <a:schemeClr val="bg1"/>
                </a:solidFill>
              </a:rPr>
              <a:t>Proceeds and Expenses </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68085" y="1792968"/>
            <a:ext cx="6063343" cy="4351338"/>
          </a:xfrm>
        </p:spPr>
        <p:txBody>
          <a:bodyPr>
            <a:noAutofit/>
          </a:bodyPr>
          <a:lstStyle/>
          <a:p>
            <a:pPr marL="749300" indent="-285750">
              <a:lnSpc>
                <a:spcPct val="100000"/>
              </a:lnSpc>
              <a:spcBef>
                <a:spcPts val="600"/>
              </a:spcBef>
              <a:spcAft>
                <a:spcPts val="600"/>
              </a:spcAft>
              <a:buFont typeface="Wingdings" panose="05000000000000000000" pitchFamily="2" charset="2"/>
              <a:buChar char="§"/>
            </a:pPr>
            <a:r>
              <a:rPr lang="en-US" sz="2400" dirty="0">
                <a:solidFill>
                  <a:schemeClr val="bg1"/>
                </a:solidFill>
                <a:latin typeface="Aptos" panose="020B0004020202020204" pitchFamily="34" charset="0"/>
              </a:rPr>
              <a:t>If the corporation, or the directors if the subject of the suit, prevail, then the corporation may have recourse in the security posted by the plaintiff... </a:t>
            </a:r>
          </a:p>
          <a:p>
            <a:pPr marL="744538" indent="0">
              <a:lnSpc>
                <a:spcPct val="100000"/>
              </a:lnSpc>
              <a:spcBef>
                <a:spcPts val="600"/>
              </a:spcBef>
              <a:spcAft>
                <a:spcPts val="600"/>
              </a:spcAft>
              <a:buNone/>
            </a:pPr>
            <a:r>
              <a:rPr lang="en-US" sz="2400" i="1" dirty="0">
                <a:solidFill>
                  <a:schemeClr val="bg1"/>
                </a:solidFill>
                <a:latin typeface="Aptos" panose="020B0004020202020204" pitchFamily="34" charset="0"/>
              </a:rPr>
              <a:t>...in such amount as the court determines upon the termination of the action or proceeding. </a:t>
            </a:r>
          </a:p>
          <a:p>
            <a:pPr marL="749300" indent="-285750">
              <a:lnSpc>
                <a:spcPct val="100000"/>
              </a:lnSpc>
              <a:spcBef>
                <a:spcPts val="600"/>
              </a:spcBef>
              <a:spcAft>
                <a:spcPts val="600"/>
              </a:spcAft>
              <a:buFont typeface="Wingdings" panose="05000000000000000000" pitchFamily="2" charset="2"/>
              <a:buChar char="§"/>
            </a:pPr>
            <a:r>
              <a:rPr lang="en-US" sz="2400" dirty="0">
                <a:solidFill>
                  <a:schemeClr val="bg1"/>
                </a:solidFill>
                <a:latin typeface="Aptos" panose="020B0004020202020204" pitchFamily="34" charset="0"/>
              </a:rPr>
              <a:t>The court may award reasonable expenses, including attorney’s fees, to be paid out of the security for expenses incurred by the corporation. </a:t>
            </a:r>
          </a:p>
        </p:txBody>
      </p:sp>
      <p:pic>
        <p:nvPicPr>
          <p:cNvPr id="4" name="Picture 3">
            <a:extLst>
              <a:ext uri="{FF2B5EF4-FFF2-40B4-BE49-F238E27FC236}">
                <a16:creationId xmlns:a16="http://schemas.microsoft.com/office/drawing/2014/main" id="{610041A7-2FB4-468D-AA24-3DD9289C49AC}"/>
              </a:ext>
            </a:extLst>
          </p:cNvPr>
          <p:cNvPicPr>
            <a:picLocks noChangeAspect="1"/>
          </p:cNvPicPr>
          <p:nvPr/>
        </p:nvPicPr>
        <p:blipFill rotWithShape="1">
          <a:blip r:embed="rId2">
            <a:biLevel thresh="75000"/>
          </a:blip>
          <a:srcRect l="1931" r="20749"/>
          <a:stretch/>
        </p:blipFill>
        <p:spPr>
          <a:xfrm>
            <a:off x="7532913" y="-48986"/>
            <a:ext cx="4659087" cy="6955971"/>
          </a:xfrm>
          <a:prstGeom prst="rect">
            <a:avLst/>
          </a:prstGeom>
        </p:spPr>
      </p:pic>
    </p:spTree>
    <p:extLst>
      <p:ext uri="{BB962C8B-B14F-4D97-AF65-F5344CB8AC3E}">
        <p14:creationId xmlns:p14="http://schemas.microsoft.com/office/powerpoint/2010/main" val="24643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a:extLst>
            <a:ext uri="{FF2B5EF4-FFF2-40B4-BE49-F238E27FC236}">
              <a16:creationId xmlns:a16="http://schemas.microsoft.com/office/drawing/2014/main" id="{9E0B0D84-4C8C-CB0F-B576-DF4356B5E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D3C0A-7FFB-4A46-47AA-752CA9DC936B}"/>
              </a:ext>
            </a:extLst>
          </p:cNvPr>
          <p:cNvSpPr>
            <a:spLocks noGrp="1"/>
          </p:cNvSpPr>
          <p:nvPr>
            <p:ph type="title"/>
          </p:nvPr>
        </p:nvSpPr>
        <p:spPr>
          <a:xfrm>
            <a:off x="342153" y="1520662"/>
            <a:ext cx="11507694" cy="1325563"/>
          </a:xfrm>
        </p:spPr>
        <p:txBody>
          <a:bodyPr>
            <a:noAutofit/>
          </a:bodyPr>
          <a:lstStyle/>
          <a:p>
            <a:pPr algn="ctr"/>
            <a:r>
              <a:rPr lang="en-US" sz="6000" b="1" spc="50" dirty="0">
                <a:ln w="0"/>
                <a:solidFill>
                  <a:schemeClr val="bg2"/>
                </a:solidFill>
                <a:effectLst>
                  <a:innerShdw blurRad="63500" dist="50800" dir="13500000">
                    <a:srgbClr val="000000">
                      <a:alpha val="50000"/>
                    </a:srgbClr>
                  </a:innerShdw>
                </a:effectLst>
                <a:latin typeface="Aptos Black" panose="020B0004020202020204" pitchFamily="34" charset="0"/>
              </a:rPr>
              <a:t>Please Verify your Attendance</a:t>
            </a:r>
          </a:p>
        </p:txBody>
      </p:sp>
      <p:pic>
        <p:nvPicPr>
          <p:cNvPr id="3" name="Picture 2">
            <a:extLst>
              <a:ext uri="{FF2B5EF4-FFF2-40B4-BE49-F238E27FC236}">
                <a16:creationId xmlns:a16="http://schemas.microsoft.com/office/drawing/2014/main" id="{FA1936F7-D757-B66C-8B14-2CAFFDEC63C7}"/>
              </a:ext>
            </a:extLst>
          </p:cNvPr>
          <p:cNvPicPr>
            <a:picLocks noChangeAspect="1"/>
          </p:cNvPicPr>
          <p:nvPr/>
        </p:nvPicPr>
        <p:blipFill>
          <a:blip r:embed="rId3"/>
          <a:stretch>
            <a:fillRect/>
          </a:stretch>
        </p:blipFill>
        <p:spPr>
          <a:xfrm>
            <a:off x="0" y="3563332"/>
            <a:ext cx="12192000" cy="3294668"/>
          </a:xfrm>
          <a:prstGeom prst="rect">
            <a:avLst/>
          </a:prstGeom>
        </p:spPr>
      </p:pic>
    </p:spTree>
    <p:extLst>
      <p:ext uri="{BB962C8B-B14F-4D97-AF65-F5344CB8AC3E}">
        <p14:creationId xmlns:p14="http://schemas.microsoft.com/office/powerpoint/2010/main" val="1307161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48" name="Rectangle 184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pic>
        <p:nvPicPr>
          <p:cNvPr id="18434" name="Picture 2" descr="Duty to appoint independent arbitrators explained | India Business Law">
            <a:extLst>
              <a:ext uri="{FF2B5EF4-FFF2-40B4-BE49-F238E27FC236}">
                <a16:creationId xmlns:a16="http://schemas.microsoft.com/office/drawing/2014/main" id="{5E81C928-0E17-1476-174B-A872BCD62DA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4994" b="736"/>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5BA768-47C8-4D0C-AE64-DAAAE70F58D3}"/>
              </a:ext>
            </a:extLst>
          </p:cNvPr>
          <p:cNvSpPr>
            <a:spLocks noGrp="1"/>
          </p:cNvSpPr>
          <p:nvPr>
            <p:ph type="title"/>
          </p:nvPr>
        </p:nvSpPr>
        <p:spPr>
          <a:xfrm>
            <a:off x="1168908" y="1108945"/>
            <a:ext cx="9854184" cy="2900518"/>
          </a:xfrm>
        </p:spPr>
        <p:txBody>
          <a:bodyPr vert="horz" lIns="91440" tIns="45720" rIns="91440" bIns="45720" rtlCol="0" anchor="b">
            <a:normAutofit/>
          </a:bodyPr>
          <a:lstStyle/>
          <a:p>
            <a:pPr algn="ctr"/>
            <a:r>
              <a:rPr lang="en-US" dirty="0">
                <a:solidFill>
                  <a:srgbClr val="FFFFFF"/>
                </a:solidFill>
              </a:rPr>
              <a:t>Appointment of Receivers &amp; Custodians</a:t>
            </a:r>
          </a:p>
        </p:txBody>
      </p:sp>
      <p:sp>
        <p:nvSpPr>
          <p:cNvPr id="3" name="Text Placeholder 2">
            <a:extLst>
              <a:ext uri="{FF2B5EF4-FFF2-40B4-BE49-F238E27FC236}">
                <a16:creationId xmlns:a16="http://schemas.microsoft.com/office/drawing/2014/main" id="{766E8E4A-7381-48BA-9880-825EAD5C81CD}"/>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rPr>
              <a:t>Receivers: Section 1984</a:t>
            </a:r>
          </a:p>
        </p:txBody>
      </p:sp>
    </p:spTree>
    <p:extLst>
      <p:ext uri="{BB962C8B-B14F-4D97-AF65-F5344CB8AC3E}">
        <p14:creationId xmlns:p14="http://schemas.microsoft.com/office/powerpoint/2010/main" val="1537885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2" name="Title 1">
            <a:extLst>
              <a:ext uri="{FF2B5EF4-FFF2-40B4-BE49-F238E27FC236}">
                <a16:creationId xmlns:a16="http://schemas.microsoft.com/office/drawing/2014/main" id="{77D98E44-01CD-9F85-3140-E289385C08D1}"/>
              </a:ext>
            </a:extLst>
          </p:cNvPr>
          <p:cNvSpPr>
            <a:spLocks noGrp="1"/>
          </p:cNvSpPr>
          <p:nvPr>
            <p:ph type="title"/>
          </p:nvPr>
        </p:nvSpPr>
        <p:spPr>
          <a:xfrm>
            <a:off x="887234" y="576461"/>
            <a:ext cx="4784796" cy="1330840"/>
          </a:xfrm>
        </p:spPr>
        <p:txBody>
          <a:bodyPr>
            <a:normAutofit/>
          </a:bodyPr>
          <a:lstStyle/>
          <a:p>
            <a:r>
              <a:rPr lang="en-US" sz="3700" dirty="0"/>
              <a:t>Nature of a Receivership vs. Custodianship	</a:t>
            </a:r>
          </a:p>
        </p:txBody>
      </p:sp>
      <p:sp>
        <p:nvSpPr>
          <p:cNvPr id="3" name="Content Placeholder 2">
            <a:extLst>
              <a:ext uri="{FF2B5EF4-FFF2-40B4-BE49-F238E27FC236}">
                <a16:creationId xmlns:a16="http://schemas.microsoft.com/office/drawing/2014/main" id="{E9268C46-5B9E-027D-F250-D3D40B440D7F}"/>
              </a:ext>
            </a:extLst>
          </p:cNvPr>
          <p:cNvSpPr>
            <a:spLocks noGrp="1"/>
          </p:cNvSpPr>
          <p:nvPr>
            <p:ph idx="1"/>
          </p:nvPr>
        </p:nvSpPr>
        <p:spPr>
          <a:xfrm>
            <a:off x="887234" y="1907301"/>
            <a:ext cx="5295851" cy="4054298"/>
          </a:xfrm>
        </p:spPr>
        <p:txBody>
          <a:bodyPr>
            <a:noAutofit/>
          </a:bodyPr>
          <a:lstStyle/>
          <a:p>
            <a:pPr marL="0" indent="0">
              <a:lnSpc>
                <a:spcPct val="100000"/>
              </a:lnSpc>
              <a:buNone/>
            </a:pPr>
            <a:r>
              <a:rPr lang="en-US" sz="2000" dirty="0"/>
              <a:t>The core difference between the two remedies lies in their orientation and ultimate purpose:</a:t>
            </a:r>
          </a:p>
          <a:p>
            <a:pPr>
              <a:lnSpc>
                <a:spcPct val="100000"/>
              </a:lnSpc>
            </a:pPr>
            <a:r>
              <a:rPr lang="en-US" sz="2000" dirty="0"/>
              <a:t>A </a:t>
            </a:r>
            <a:r>
              <a:rPr lang="en-US" sz="2000" b="1" dirty="0"/>
              <a:t>receivership</a:t>
            </a:r>
            <a:r>
              <a:rPr lang="en-US" sz="2000" dirty="0"/>
              <a:t> is oriented toward protection, preservation, and ultimate disposition of corporate assets — it looks toward liquidating the corporation and concluding the corporation's affairs</a:t>
            </a:r>
          </a:p>
          <a:p>
            <a:pPr>
              <a:lnSpc>
                <a:spcPct val="100000"/>
              </a:lnSpc>
            </a:pPr>
            <a:r>
              <a:rPr lang="en-US" sz="2000" dirty="0"/>
              <a:t>A </a:t>
            </a:r>
            <a:r>
              <a:rPr lang="en-US" sz="2000" b="1" dirty="0"/>
              <a:t>custodianship</a:t>
            </a:r>
            <a:r>
              <a:rPr lang="en-US" sz="2000" dirty="0"/>
              <a:t> is oriented toward continuing and restoring corporate governance — it looks toward preserving the corporation as a going concern and resolving the internal dysfunction that prompted the appointment</a:t>
            </a:r>
          </a:p>
          <a:p>
            <a:endParaRPr lang="en-US" sz="1700" dirty="0"/>
          </a:p>
        </p:txBody>
      </p:sp>
      <p:pic>
        <p:nvPicPr>
          <p:cNvPr id="4" name="Picture 6" descr="Mural Pay - Global Accounts. Realtime Payments. One API.">
            <a:extLst>
              <a:ext uri="{FF2B5EF4-FFF2-40B4-BE49-F238E27FC236}">
                <a16:creationId xmlns:a16="http://schemas.microsoft.com/office/drawing/2014/main" id="{E0FE29DC-DFAA-75FD-A9CF-E44FF9350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81" r="19388" b="-1"/>
          <a:stretch>
            <a:fillRect/>
          </a:stretch>
        </p:blipFill>
        <p:spPr bwMode="auto">
          <a:xfrm>
            <a:off x="6880610" y="334978"/>
            <a:ext cx="4737650" cy="612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98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2577-9831-4020-351A-018C951D3B50}"/>
              </a:ext>
            </a:extLst>
          </p:cNvPr>
          <p:cNvSpPr>
            <a:spLocks noGrp="1"/>
          </p:cNvSpPr>
          <p:nvPr>
            <p:ph type="title"/>
          </p:nvPr>
        </p:nvSpPr>
        <p:spPr>
          <a:xfrm>
            <a:off x="611863" y="352369"/>
            <a:ext cx="10515600" cy="1325563"/>
          </a:xfrm>
        </p:spPr>
        <p:txBody>
          <a:bodyPr/>
          <a:lstStyle/>
          <a:p>
            <a:r>
              <a:rPr lang="en-US" dirty="0">
                <a:latin typeface="Oswald" panose="00000500000000000000" pitchFamily="2" charset="0"/>
              </a:rPr>
              <a:t>Practical Illustration</a:t>
            </a:r>
          </a:p>
        </p:txBody>
      </p:sp>
      <p:pic>
        <p:nvPicPr>
          <p:cNvPr id="4" name="Picture 2" descr="Going Under Is Corporate Memphis But Ironically – Chamomile Has A Blog">
            <a:extLst>
              <a:ext uri="{FF2B5EF4-FFF2-40B4-BE49-F238E27FC236}">
                <a16:creationId xmlns:a16="http://schemas.microsoft.com/office/drawing/2014/main" id="{F49EBF5B-65A4-6548-9B2F-E8153BFE1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51" r="-1" b="1271"/>
          <a:stretch>
            <a:fillRect/>
          </a:stretch>
        </p:blipFill>
        <p:spPr bwMode="auto">
          <a:xfrm>
            <a:off x="7197505" y="0"/>
            <a:ext cx="5332070" cy="68580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093EC6-A12C-9AB9-E0A8-D34613593A86}"/>
              </a:ext>
            </a:extLst>
          </p:cNvPr>
          <p:cNvSpPr>
            <a:spLocks noGrp="1"/>
          </p:cNvSpPr>
          <p:nvPr>
            <p:ph idx="1"/>
          </p:nvPr>
        </p:nvSpPr>
        <p:spPr>
          <a:xfrm>
            <a:off x="331204" y="1491511"/>
            <a:ext cx="7717325" cy="4351338"/>
          </a:xfrm>
        </p:spPr>
        <p:txBody>
          <a:bodyPr>
            <a:noAutofit/>
          </a:bodyPr>
          <a:lstStyle/>
          <a:p>
            <a:pPr marL="0" indent="0" algn="ctr">
              <a:lnSpc>
                <a:spcPct val="100000"/>
              </a:lnSpc>
              <a:buNone/>
            </a:pPr>
            <a:r>
              <a:rPr lang="en-US" sz="2400" dirty="0">
                <a:latin typeface="Lato" panose="020F0502020204030203" pitchFamily="34" charset="0"/>
                <a:ea typeface="Lato" panose="020F0502020204030203" pitchFamily="34" charset="0"/>
                <a:cs typeface="Lato" panose="020F0502020204030203" pitchFamily="34" charset="0"/>
              </a:rPr>
              <a:t>Scenario A — Receivership Appropriate</a:t>
            </a:r>
          </a:p>
          <a:p>
            <a:pPr marL="0" indent="0">
              <a:lnSpc>
                <a:spcPct val="100000"/>
              </a:lnSpc>
              <a:buNone/>
            </a:pPr>
            <a:r>
              <a:rPr lang="en-US" sz="2400" dirty="0">
                <a:latin typeface="Lato" panose="020F0502020204030203" pitchFamily="34" charset="0"/>
                <a:ea typeface="Lato" panose="020F0502020204030203" pitchFamily="34" charset="0"/>
                <a:cs typeface="Lato" panose="020F0502020204030203" pitchFamily="34" charset="0"/>
              </a:rPr>
              <a:t>The sole controlling shareholder and officer of a corporation has been systematically transferring corporate funds to himself, leaving the corporation unable to pay its creditors.</a:t>
            </a:r>
          </a:p>
          <a:p>
            <a:pPr marL="0" indent="0">
              <a:lnSpc>
                <a:spcPct val="100000"/>
              </a:lnSpc>
              <a:buNone/>
            </a:pPr>
            <a:r>
              <a:rPr lang="en-US" sz="2400" dirty="0">
                <a:latin typeface="Lato" panose="020F0502020204030203" pitchFamily="34" charset="0"/>
                <a:ea typeface="Lato" panose="020F0502020204030203" pitchFamily="34" charset="0"/>
                <a:cs typeface="Lato" panose="020F0502020204030203" pitchFamily="34" charset="0"/>
              </a:rPr>
              <a:t>The corporation is insolvent and the remaining assets are at risk of further waste. </a:t>
            </a:r>
          </a:p>
          <a:p>
            <a:pPr marL="0" indent="0">
              <a:lnSpc>
                <a:spcPct val="100000"/>
              </a:lnSpc>
              <a:buNone/>
            </a:pPr>
            <a:r>
              <a:rPr lang="en-US" sz="2400" dirty="0">
                <a:latin typeface="Lato" panose="020F0502020204030203" pitchFamily="34" charset="0"/>
                <a:ea typeface="Lato" panose="020F0502020204030203" pitchFamily="34" charset="0"/>
                <a:cs typeface="Lato" panose="020F0502020204030203" pitchFamily="34" charset="0"/>
              </a:rPr>
              <a:t>A receiver is appropriate to take control of assets, stop the waste, marshal the remaining estate, and administer it for the benefit of creditors and shareholders.</a:t>
            </a:r>
          </a:p>
          <a:p>
            <a:endParaRPr lang="en-US" dirty="0"/>
          </a:p>
        </p:txBody>
      </p:sp>
    </p:spTree>
    <p:extLst>
      <p:ext uri="{BB962C8B-B14F-4D97-AF65-F5344CB8AC3E}">
        <p14:creationId xmlns:p14="http://schemas.microsoft.com/office/powerpoint/2010/main" val="858485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2" name="Title 1">
            <a:extLst>
              <a:ext uri="{FF2B5EF4-FFF2-40B4-BE49-F238E27FC236}">
                <a16:creationId xmlns:a16="http://schemas.microsoft.com/office/drawing/2014/main" id="{F4775D1F-6B03-A087-2EC7-3974DBDE14FE}"/>
              </a:ext>
            </a:extLst>
          </p:cNvPr>
          <p:cNvSpPr>
            <a:spLocks noGrp="1"/>
          </p:cNvSpPr>
          <p:nvPr>
            <p:ph type="title"/>
          </p:nvPr>
        </p:nvSpPr>
        <p:spPr>
          <a:xfrm>
            <a:off x="640080" y="325369"/>
            <a:ext cx="4368602" cy="1956841"/>
          </a:xfrm>
        </p:spPr>
        <p:txBody>
          <a:bodyPr anchor="b">
            <a:normAutofit/>
          </a:bodyPr>
          <a:lstStyle/>
          <a:p>
            <a:r>
              <a:rPr lang="en-US" sz="5400" dirty="0"/>
              <a:t>Practical Illustration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3" name="Content Placeholder 2">
            <a:extLst>
              <a:ext uri="{FF2B5EF4-FFF2-40B4-BE49-F238E27FC236}">
                <a16:creationId xmlns:a16="http://schemas.microsoft.com/office/drawing/2014/main" id="{61074522-E786-7AB3-CB18-DEFB198AE1C6}"/>
              </a:ext>
            </a:extLst>
          </p:cNvPr>
          <p:cNvSpPr>
            <a:spLocks noGrp="1"/>
          </p:cNvSpPr>
          <p:nvPr>
            <p:ph idx="1"/>
          </p:nvPr>
        </p:nvSpPr>
        <p:spPr>
          <a:xfrm>
            <a:off x="640080" y="2748235"/>
            <a:ext cx="4538502" cy="3320668"/>
          </a:xfrm>
        </p:spPr>
        <p:txBody>
          <a:bodyPr>
            <a:noAutofit/>
          </a:bodyPr>
          <a:lstStyle/>
          <a:p>
            <a:pPr marL="0" indent="0" algn="ctr">
              <a:lnSpc>
                <a:spcPct val="100000"/>
              </a:lnSpc>
              <a:buNone/>
            </a:pPr>
            <a:r>
              <a:rPr lang="en-US" sz="1800" dirty="0"/>
              <a:t>Scenario B — Custodianship Appropriate</a:t>
            </a:r>
          </a:p>
          <a:p>
            <a:pPr marL="0" indent="0">
              <a:lnSpc>
                <a:spcPct val="100000"/>
              </a:lnSpc>
              <a:buNone/>
            </a:pPr>
            <a:r>
              <a:rPr lang="en-US" sz="1800" dirty="0"/>
              <a:t>Two equal shareholders of a profitable manufacturing business have an irreconcilable personal dispute. Both are directors. Neither will approve any corporate action. Payroll is being missed, contracts are going unsigned, and the business is deteriorating despite being fundamentally sound. </a:t>
            </a:r>
          </a:p>
          <a:p>
            <a:pPr marL="0" indent="0">
              <a:lnSpc>
                <a:spcPct val="100000"/>
              </a:lnSpc>
              <a:buNone/>
            </a:pPr>
            <a:r>
              <a:rPr lang="en-US" sz="1800" dirty="0"/>
              <a:t>A custodian is appropriate to step in, run the business, and facilitate a resolution - a buyout, a sale, or a negotiated governance agreement.</a:t>
            </a:r>
          </a:p>
          <a:p>
            <a:pPr marL="0" indent="0">
              <a:buNone/>
            </a:pPr>
            <a:endParaRPr lang="en-US" sz="1500" dirty="0"/>
          </a:p>
        </p:txBody>
      </p:sp>
      <p:pic>
        <p:nvPicPr>
          <p:cNvPr id="4" name="Picture 2" descr="The Corporate Transparency Act &amp; Small Businesses | Block Advisors">
            <a:extLst>
              <a:ext uri="{FF2B5EF4-FFF2-40B4-BE49-F238E27FC236}">
                <a16:creationId xmlns:a16="http://schemas.microsoft.com/office/drawing/2014/main" id="{3C6EEAD2-1FC0-D358-13E5-AED4A82AA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90" r="2261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28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a:extLst>
            <a:ext uri="{FF2B5EF4-FFF2-40B4-BE49-F238E27FC236}">
              <a16:creationId xmlns:a16="http://schemas.microsoft.com/office/drawing/2014/main" id="{9E0B0D84-4C8C-CB0F-B576-DF4356B5E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D3C0A-7FFB-4A46-47AA-752CA9DC936B}"/>
              </a:ext>
            </a:extLst>
          </p:cNvPr>
          <p:cNvSpPr>
            <a:spLocks noGrp="1"/>
          </p:cNvSpPr>
          <p:nvPr>
            <p:ph type="title"/>
          </p:nvPr>
        </p:nvSpPr>
        <p:spPr>
          <a:xfrm>
            <a:off x="342153" y="1520662"/>
            <a:ext cx="11507694" cy="1325563"/>
          </a:xfrm>
        </p:spPr>
        <p:txBody>
          <a:bodyPr>
            <a:noAutofit/>
          </a:bodyPr>
          <a:lstStyle/>
          <a:p>
            <a:pPr algn="ctr"/>
            <a:r>
              <a:rPr lang="en-US" sz="6000" b="1" spc="50" dirty="0">
                <a:ln w="0"/>
                <a:solidFill>
                  <a:schemeClr val="bg2"/>
                </a:solidFill>
                <a:effectLst>
                  <a:innerShdw blurRad="63500" dist="50800" dir="13500000">
                    <a:srgbClr val="000000">
                      <a:alpha val="50000"/>
                    </a:srgbClr>
                  </a:innerShdw>
                </a:effectLst>
                <a:latin typeface="Aptos Black" panose="020B0004020202020204" pitchFamily="34" charset="0"/>
              </a:rPr>
              <a:t>Please Verify your Attendance</a:t>
            </a:r>
          </a:p>
        </p:txBody>
      </p:sp>
      <p:pic>
        <p:nvPicPr>
          <p:cNvPr id="3" name="Picture 2">
            <a:extLst>
              <a:ext uri="{FF2B5EF4-FFF2-40B4-BE49-F238E27FC236}">
                <a16:creationId xmlns:a16="http://schemas.microsoft.com/office/drawing/2014/main" id="{FA1936F7-D757-B66C-8B14-2CAFFDEC63C7}"/>
              </a:ext>
            </a:extLst>
          </p:cNvPr>
          <p:cNvPicPr>
            <a:picLocks noChangeAspect="1"/>
          </p:cNvPicPr>
          <p:nvPr/>
        </p:nvPicPr>
        <p:blipFill>
          <a:blip r:embed="rId3"/>
          <a:stretch>
            <a:fillRect/>
          </a:stretch>
        </p:blipFill>
        <p:spPr>
          <a:xfrm>
            <a:off x="0" y="3563332"/>
            <a:ext cx="12192000" cy="3294668"/>
          </a:xfrm>
          <a:prstGeom prst="rect">
            <a:avLst/>
          </a:prstGeom>
        </p:spPr>
      </p:pic>
    </p:spTree>
    <p:extLst>
      <p:ext uri="{BB962C8B-B14F-4D97-AF65-F5344CB8AC3E}">
        <p14:creationId xmlns:p14="http://schemas.microsoft.com/office/powerpoint/2010/main" val="2481157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D48F8E-6E16-17B0-664C-9BA527870D3D}"/>
              </a:ext>
            </a:extLst>
          </p:cNvPr>
          <p:cNvSpPr>
            <a:spLocks noGrp="1"/>
          </p:cNvSpPr>
          <p:nvPr>
            <p:ph type="title"/>
          </p:nvPr>
        </p:nvSpPr>
        <p:spPr>
          <a:xfrm>
            <a:off x="832696" y="483307"/>
            <a:ext cx="3724149" cy="1712316"/>
          </a:xfrm>
        </p:spPr>
        <p:txBody>
          <a:bodyPr vert="horz" lIns="91440" tIns="45720" rIns="91440" bIns="45720" rtlCol="0" anchor="ctr">
            <a:normAutofit fontScale="90000"/>
          </a:bodyPr>
          <a:lstStyle/>
          <a:p>
            <a:r>
              <a:rPr lang="en-US" kern="1200" dirty="0">
                <a:solidFill>
                  <a:schemeClr val="accent1"/>
                </a:solidFill>
                <a:latin typeface="Oswald" panose="00000500000000000000" pitchFamily="2" charset="0"/>
              </a:rPr>
              <a:t>Nature of the Underlying Problem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3C093C-286F-E836-A324-20FEB6EFE250}"/>
              </a:ext>
            </a:extLst>
          </p:cNvPr>
          <p:cNvSpPr>
            <a:spLocks noGrp="1"/>
          </p:cNvSpPr>
          <p:nvPr>
            <p:ph idx="1"/>
          </p:nvPr>
        </p:nvSpPr>
        <p:spPr>
          <a:xfrm>
            <a:off x="4849198" y="1237827"/>
            <a:ext cx="6377772" cy="2465493"/>
          </a:xfrm>
        </p:spPr>
        <p:txBody>
          <a:bodyPr vert="horz" lIns="91440" tIns="45720" rIns="91440" bIns="45720" rtlCol="0" anchor="b">
            <a:normAutofit/>
          </a:bodyPr>
          <a:lstStyle/>
          <a:p>
            <a:pPr marL="0" indent="0">
              <a:lnSpc>
                <a:spcPct val="100000"/>
              </a:lnSpc>
              <a:buNone/>
            </a:pPr>
            <a:r>
              <a:rPr lang="en-US" sz="1700" b="1" dirty="0">
                <a:latin typeface="Lato" panose="020F0502020204030203" pitchFamily="34" charset="0"/>
                <a:ea typeface="Lato" panose="020F0502020204030203" pitchFamily="34" charset="0"/>
                <a:cs typeface="Lato" panose="020F0502020204030203" pitchFamily="34" charset="0"/>
              </a:rPr>
              <a:t>Receivership</a:t>
            </a:r>
            <a:r>
              <a:rPr lang="en-US" sz="1700" dirty="0">
                <a:latin typeface="Lato" panose="020F0502020204030203" pitchFamily="34" charset="0"/>
                <a:ea typeface="Lato" panose="020F0502020204030203" pitchFamily="34" charset="0"/>
                <a:cs typeface="Lato" panose="020F0502020204030203" pitchFamily="34" charset="0"/>
              </a:rPr>
              <a:t> addresses problems that are fundamentally about:</a:t>
            </a:r>
          </a:p>
          <a:p>
            <a:pPr lvl="0">
              <a:lnSpc>
                <a:spcPct val="100000"/>
              </a:lnSpc>
            </a:pPr>
            <a:r>
              <a:rPr lang="en-US" sz="1700" b="1" dirty="0">
                <a:latin typeface="Lato" panose="020F0502020204030203" pitchFamily="34" charset="0"/>
                <a:ea typeface="Lato" panose="020F0502020204030203" pitchFamily="34" charset="0"/>
                <a:cs typeface="Lato" panose="020F0502020204030203" pitchFamily="34" charset="0"/>
              </a:rPr>
              <a:t>Financial distress </a:t>
            </a:r>
            <a:r>
              <a:rPr lang="en-US" sz="1700" dirty="0">
                <a:latin typeface="Lato" panose="020F0502020204030203" pitchFamily="34" charset="0"/>
                <a:ea typeface="Lato" panose="020F0502020204030203" pitchFamily="34" charset="0"/>
                <a:cs typeface="Lato" panose="020F0502020204030203" pitchFamily="34" charset="0"/>
              </a:rPr>
              <a:t>— insolvency, inability to pay debts</a:t>
            </a:r>
          </a:p>
          <a:p>
            <a:pPr lvl="0">
              <a:lnSpc>
                <a:spcPct val="100000"/>
              </a:lnSpc>
            </a:pPr>
            <a:r>
              <a:rPr lang="en-US" sz="1700" b="1" dirty="0">
                <a:latin typeface="Lato" panose="020F0502020204030203" pitchFamily="34" charset="0"/>
                <a:ea typeface="Lato" panose="020F0502020204030203" pitchFamily="34" charset="0"/>
                <a:cs typeface="Lato" panose="020F0502020204030203" pitchFamily="34" charset="0"/>
              </a:rPr>
              <a:t>Misconduct </a:t>
            </a:r>
            <a:r>
              <a:rPr lang="en-US" sz="1700" dirty="0">
                <a:latin typeface="Lato" panose="020F0502020204030203" pitchFamily="34" charset="0"/>
                <a:ea typeface="Lato" panose="020F0502020204030203" pitchFamily="34" charset="0"/>
                <a:cs typeface="Lato" panose="020F0502020204030203" pitchFamily="34" charset="0"/>
              </a:rPr>
              <a:t>— fraud, looting, breach of fiduciary duty</a:t>
            </a:r>
          </a:p>
          <a:p>
            <a:pPr lvl="0">
              <a:lnSpc>
                <a:spcPct val="100000"/>
              </a:lnSpc>
            </a:pPr>
            <a:r>
              <a:rPr lang="en-US" sz="1700" b="1" dirty="0">
                <a:latin typeface="Lato" panose="020F0502020204030203" pitchFamily="34" charset="0"/>
                <a:ea typeface="Lato" panose="020F0502020204030203" pitchFamily="34" charset="0"/>
                <a:cs typeface="Lato" panose="020F0502020204030203" pitchFamily="34" charset="0"/>
              </a:rPr>
              <a:t>External threats </a:t>
            </a:r>
            <a:r>
              <a:rPr lang="en-US" sz="1700" dirty="0">
                <a:latin typeface="Lato" panose="020F0502020204030203" pitchFamily="34" charset="0"/>
                <a:ea typeface="Lato" panose="020F0502020204030203" pitchFamily="34" charset="0"/>
                <a:cs typeface="Lato" panose="020F0502020204030203" pitchFamily="34" charset="0"/>
              </a:rPr>
              <a:t>— creditor enforcement, regulatory action</a:t>
            </a:r>
          </a:p>
          <a:p>
            <a:pPr lvl="0">
              <a:lnSpc>
                <a:spcPct val="100000"/>
              </a:lnSpc>
            </a:pPr>
            <a:r>
              <a:rPr lang="en-US" sz="1700" b="1" dirty="0">
                <a:latin typeface="Lato" panose="020F0502020204030203" pitchFamily="34" charset="0"/>
                <a:ea typeface="Lato" panose="020F0502020204030203" pitchFamily="34" charset="0"/>
                <a:cs typeface="Lato" panose="020F0502020204030203" pitchFamily="34" charset="0"/>
              </a:rPr>
              <a:t>Terminal dysfunction </a:t>
            </a:r>
            <a:r>
              <a:rPr lang="en-US" sz="1700" dirty="0">
                <a:latin typeface="Lato" panose="020F0502020204030203" pitchFamily="34" charset="0"/>
                <a:ea typeface="Lato" panose="020F0502020204030203" pitchFamily="34" charset="0"/>
                <a:cs typeface="Lato" panose="020F0502020204030203" pitchFamily="34" charset="0"/>
              </a:rPr>
              <a:t>— the corporation cannot or should not continue in its current form</a:t>
            </a:r>
          </a:p>
          <a:p>
            <a:endParaRPr lang="en-US" sz="1700" dirty="0"/>
          </a:p>
        </p:txBody>
      </p:sp>
      <p:sp>
        <p:nvSpPr>
          <p:cNvPr id="4" name="Content Placeholder 2">
            <a:extLst>
              <a:ext uri="{FF2B5EF4-FFF2-40B4-BE49-F238E27FC236}">
                <a16:creationId xmlns:a16="http://schemas.microsoft.com/office/drawing/2014/main" id="{0FE89848-4F9D-E418-68E3-E3FDFC569BC4}"/>
              </a:ext>
            </a:extLst>
          </p:cNvPr>
          <p:cNvSpPr txBox="1">
            <a:spLocks/>
          </p:cNvSpPr>
          <p:nvPr/>
        </p:nvSpPr>
        <p:spPr>
          <a:xfrm>
            <a:off x="4849198" y="3589866"/>
            <a:ext cx="6377772" cy="25755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6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Custodianship </a:t>
            </a:r>
            <a:r>
              <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addresses problems that are fundamentally about: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Governance paralysis </a:t>
            </a:r>
            <a:r>
              <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deadlock, abandonment, neglect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Internal disputes </a:t>
            </a:r>
            <a:r>
              <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shareholder or director conflict that prevents decision-making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Management vacuum </a:t>
            </a:r>
            <a:r>
              <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no one is effectively running the corporation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6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Structural dysfunction </a:t>
            </a:r>
            <a:r>
              <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the corporation's internal mechanisms have failed but the business itself remains viable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6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RECEIVERSHIPS - IN EXTREME CASES, PAYING SOMEONE TO DO WHAT YOUR EX OUGHT  TO HAVE DONE — Pinnacle Family Law Blog">
            <a:extLst>
              <a:ext uri="{FF2B5EF4-FFF2-40B4-BE49-F238E27FC236}">
                <a16:creationId xmlns:a16="http://schemas.microsoft.com/office/drawing/2014/main" id="{159C400D-79D9-A2CA-F8D3-12EB7B308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9" r="28270" b="-1"/>
          <a:stretch>
            <a:fillRect/>
          </a:stretch>
        </p:blipFill>
        <p:spPr bwMode="auto">
          <a:xfrm>
            <a:off x="965030" y="2236737"/>
            <a:ext cx="3423116" cy="392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64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left)">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87A78D-3EC1-D7CA-81CB-65704225633D}"/>
              </a:ext>
            </a:extLst>
          </p:cNvPr>
          <p:cNvSpPr>
            <a:spLocks noGrp="1"/>
          </p:cNvSpPr>
          <p:nvPr>
            <p:ph type="title"/>
          </p:nvPr>
        </p:nvSpPr>
        <p:spPr>
          <a:xfrm>
            <a:off x="640080" y="325369"/>
            <a:ext cx="4368602" cy="1956841"/>
          </a:xfrm>
        </p:spPr>
        <p:txBody>
          <a:bodyPr anchor="b">
            <a:normAutofit/>
          </a:bodyPr>
          <a:lstStyle/>
          <a:p>
            <a:r>
              <a:rPr lang="en-US" sz="4200" dirty="0">
                <a:latin typeface="Oswald" panose="00000500000000000000" pitchFamily="2" charset="0"/>
              </a:rPr>
              <a:t>Receivership is Appropriate When…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F63833-748C-E413-35E9-59853B3B3460}"/>
              </a:ext>
            </a:extLst>
          </p:cNvPr>
          <p:cNvSpPr>
            <a:spLocks noGrp="1"/>
          </p:cNvSpPr>
          <p:nvPr>
            <p:ph idx="1"/>
          </p:nvPr>
        </p:nvSpPr>
        <p:spPr>
          <a:xfrm>
            <a:off x="640080" y="2872899"/>
            <a:ext cx="6617970" cy="3527538"/>
          </a:xfrm>
        </p:spPr>
        <p:txBody>
          <a:bodyPr>
            <a:noAutofit/>
          </a:bodyPr>
          <a:lstStyle/>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The corporation is insolvent or in imminent danger of insolvency</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Corporate assets are being wasted, looted, or misappropriated by those in control</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Fraud or gross misconduct by officers or directors threatens the corporation or its stakeholders</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A judgment creditor cannot otherwise satisfy its judgment</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The corporation is undergoing judicial dissolution and its affairs must be wound up</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Irreparable harm to creditors or shareholders requires immediate intervention to protect assets</a:t>
            </a:r>
          </a:p>
          <a:p>
            <a:endParaRPr lang="en-US" sz="1400" dirty="0"/>
          </a:p>
        </p:txBody>
      </p:sp>
      <p:pic>
        <p:nvPicPr>
          <p:cNvPr id="4" name="Picture 3">
            <a:extLst>
              <a:ext uri="{FF2B5EF4-FFF2-40B4-BE49-F238E27FC236}">
                <a16:creationId xmlns:a16="http://schemas.microsoft.com/office/drawing/2014/main" id="{871776FA-68ED-7C79-462A-F6717D433E33}"/>
              </a:ext>
            </a:extLst>
          </p:cNvPr>
          <p:cNvPicPr>
            <a:picLocks noChangeAspect="1"/>
          </p:cNvPicPr>
          <p:nvPr/>
        </p:nvPicPr>
        <p:blipFill>
          <a:blip r:embed="rId2"/>
          <a:srcRect r="-1" b="301"/>
          <a:stretch>
            <a:fillRect/>
          </a:stretch>
        </p:blipFill>
        <p:spPr>
          <a:xfrm>
            <a:off x="7429500" y="10"/>
            <a:ext cx="47609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11344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Custodian Appointment for Deadlocked Corporation - The Business Divorce  Lawyer">
            <a:extLst>
              <a:ext uri="{FF2B5EF4-FFF2-40B4-BE49-F238E27FC236}">
                <a16:creationId xmlns:a16="http://schemas.microsoft.com/office/drawing/2014/main" id="{DA7ADB6E-0FB9-5CE9-0ACA-D0C9266ED8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90" t="8413" r="39752" b="597"/>
          <a:stretch>
            <a:fillRect/>
          </a:stretch>
        </p:blipFill>
        <p:spPr bwMode="auto">
          <a:xfrm>
            <a:off x="-189629" y="-2"/>
            <a:ext cx="5184540"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0A5819-3964-24B8-9E77-D40C2D0B1A80}"/>
              </a:ext>
            </a:extLst>
          </p:cNvPr>
          <p:cNvSpPr>
            <a:spLocks noGrp="1"/>
          </p:cNvSpPr>
          <p:nvPr>
            <p:ph type="title"/>
          </p:nvPr>
        </p:nvSpPr>
        <p:spPr>
          <a:xfrm>
            <a:off x="5292357" y="312819"/>
            <a:ext cx="5464968" cy="1559301"/>
          </a:xfrm>
        </p:spPr>
        <p:txBody>
          <a:bodyPr>
            <a:normAutofit/>
          </a:bodyPr>
          <a:lstStyle/>
          <a:p>
            <a:r>
              <a:rPr lang="en-US" sz="4000" dirty="0">
                <a:latin typeface="Oswald" panose="00000500000000000000" pitchFamily="2" charset="0"/>
              </a:rPr>
              <a:t>Custodianship is Appropriate When…</a:t>
            </a:r>
          </a:p>
        </p:txBody>
      </p:sp>
      <p:sp>
        <p:nvSpPr>
          <p:cNvPr id="3" name="Content Placeholder 2">
            <a:extLst>
              <a:ext uri="{FF2B5EF4-FFF2-40B4-BE49-F238E27FC236}">
                <a16:creationId xmlns:a16="http://schemas.microsoft.com/office/drawing/2014/main" id="{D7C22E14-A37C-39F6-069A-C821B852EE78}"/>
              </a:ext>
            </a:extLst>
          </p:cNvPr>
          <p:cNvSpPr>
            <a:spLocks noGrp="1"/>
          </p:cNvSpPr>
          <p:nvPr>
            <p:ph idx="1"/>
          </p:nvPr>
        </p:nvSpPr>
        <p:spPr>
          <a:xfrm>
            <a:off x="5184540" y="2598823"/>
            <a:ext cx="6781802" cy="3946358"/>
          </a:xfrm>
        </p:spPr>
        <p:txBody>
          <a:bodyPr anchor="ctr">
            <a:noAutofit/>
          </a:bodyPr>
          <a:lstStyle/>
          <a:p>
            <a:pPr lvl="0">
              <a:lnSpc>
                <a:spcPct val="100000"/>
              </a:lnSpc>
            </a:pPr>
            <a:r>
              <a:rPr lang="en-US" sz="2000" dirty="0">
                <a:latin typeface="Lato" panose="020F0502020204030203" pitchFamily="34" charset="0"/>
                <a:ea typeface="Lato" panose="020F0502020204030203" pitchFamily="34" charset="0"/>
                <a:cs typeface="Lato" panose="020F0502020204030203" pitchFamily="34" charset="0"/>
              </a:rPr>
              <a:t>The directors are deadlocked and the shareholders cannot break the deadlock, threatening irreparable injury</a:t>
            </a:r>
          </a:p>
          <a:p>
            <a:pPr lvl="0">
              <a:lnSpc>
                <a:spcPct val="100000"/>
              </a:lnSpc>
            </a:pPr>
            <a:r>
              <a:rPr lang="en-US" sz="2000" dirty="0">
                <a:latin typeface="Lato" panose="020F0502020204030203" pitchFamily="34" charset="0"/>
                <a:ea typeface="Lato" panose="020F0502020204030203" pitchFamily="34" charset="0"/>
                <a:cs typeface="Lato" panose="020F0502020204030203" pitchFamily="34" charset="0"/>
              </a:rPr>
              <a:t>The shareholders are deadlocked in voting power and have failed for at least two consecutive annual meeting dates to elect successor directors</a:t>
            </a:r>
          </a:p>
          <a:p>
            <a:pPr lvl="0">
              <a:lnSpc>
                <a:spcPct val="100000"/>
              </a:lnSpc>
            </a:pPr>
            <a:r>
              <a:rPr lang="en-US" sz="2000" dirty="0">
                <a:latin typeface="Lato" panose="020F0502020204030203" pitchFamily="34" charset="0"/>
                <a:ea typeface="Lato" panose="020F0502020204030203" pitchFamily="34" charset="0"/>
                <a:cs typeface="Lato" panose="020F0502020204030203" pitchFamily="34" charset="0"/>
              </a:rPr>
              <a:t>Management has abandoned or neglected the business, threatening irreparable injury</a:t>
            </a:r>
          </a:p>
          <a:p>
            <a:pPr lvl="0">
              <a:lnSpc>
                <a:spcPct val="100000"/>
              </a:lnSpc>
            </a:pPr>
            <a:r>
              <a:rPr lang="en-US" sz="2000" dirty="0">
                <a:latin typeface="Lato" panose="020F0502020204030203" pitchFamily="34" charset="0"/>
                <a:ea typeface="Lato" panose="020F0502020204030203" pitchFamily="34" charset="0"/>
                <a:cs typeface="Lato" panose="020F0502020204030203" pitchFamily="34" charset="0"/>
              </a:rPr>
              <a:t>The corporation is otherwise viable but paralyzed by internal governance dysfunction</a:t>
            </a:r>
          </a:p>
          <a:p>
            <a:pPr lvl="0">
              <a:lnSpc>
                <a:spcPct val="100000"/>
              </a:lnSpc>
            </a:pPr>
            <a:r>
              <a:rPr lang="en-US" sz="2000" dirty="0">
                <a:latin typeface="Lato" panose="020F0502020204030203" pitchFamily="34" charset="0"/>
                <a:ea typeface="Lato" panose="020F0502020204030203" pitchFamily="34" charset="0"/>
                <a:cs typeface="Lato" panose="020F0502020204030203" pitchFamily="34" charset="0"/>
              </a:rPr>
              <a:t>The goal is to preserve and continue the business while the underlying dispute is resolved</a:t>
            </a:r>
          </a:p>
          <a:p>
            <a:endParaRPr lang="en-US" sz="1700" dirty="0"/>
          </a:p>
        </p:txBody>
      </p:sp>
    </p:spTree>
    <p:extLst>
      <p:ext uri="{BB962C8B-B14F-4D97-AF65-F5344CB8AC3E}">
        <p14:creationId xmlns:p14="http://schemas.microsoft.com/office/powerpoint/2010/main" val="2113328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1ADB6EF8-672F-157A-DA38-956A927B1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945" y="468265"/>
            <a:ext cx="4470958" cy="5921469"/>
          </a:xfr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6FF33B9F-9BB6-5C03-85A3-B8249035B992}"/>
              </a:ext>
            </a:extLst>
          </p:cNvPr>
          <p:cNvSpPr txBox="1"/>
          <p:nvPr/>
        </p:nvSpPr>
        <p:spPr>
          <a:xfrm>
            <a:off x="6370641" y="3646675"/>
            <a:ext cx="53140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https://www.pbi.org/catalog?category=PBI-Press-Book</a:t>
            </a:r>
          </a:p>
        </p:txBody>
      </p:sp>
      <p:sp>
        <p:nvSpPr>
          <p:cNvPr id="3" name="TextBox 2">
            <a:extLst>
              <a:ext uri="{FF2B5EF4-FFF2-40B4-BE49-F238E27FC236}">
                <a16:creationId xmlns:a16="http://schemas.microsoft.com/office/drawing/2014/main" id="{C7DF5160-0897-7B0E-9204-27ADECC24128}"/>
              </a:ext>
            </a:extLst>
          </p:cNvPr>
          <p:cNvSpPr txBox="1"/>
          <p:nvPr/>
        </p:nvSpPr>
        <p:spPr>
          <a:xfrm>
            <a:off x="6526306" y="1975537"/>
            <a:ext cx="46638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NOW AVAILABLE at PBI.org</a:t>
            </a:r>
          </a:p>
        </p:txBody>
      </p:sp>
      <p:sp>
        <p:nvSpPr>
          <p:cNvPr id="4" name="TextBox 3">
            <a:extLst>
              <a:ext uri="{FF2B5EF4-FFF2-40B4-BE49-F238E27FC236}">
                <a16:creationId xmlns:a16="http://schemas.microsoft.com/office/drawing/2014/main" id="{48D35264-DEFE-8E72-76CD-F031B0E4320F}"/>
              </a:ext>
            </a:extLst>
          </p:cNvPr>
          <p:cNvSpPr txBox="1"/>
          <p:nvPr/>
        </p:nvSpPr>
        <p:spPr>
          <a:xfrm>
            <a:off x="6896878" y="2834229"/>
            <a:ext cx="370454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Publications and Media/</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Press Books</a:t>
            </a:r>
          </a:p>
        </p:txBody>
      </p:sp>
      <p:cxnSp>
        <p:nvCxnSpPr>
          <p:cNvPr id="7" name="Straight Connector 6">
            <a:extLst>
              <a:ext uri="{FF2B5EF4-FFF2-40B4-BE49-F238E27FC236}">
                <a16:creationId xmlns:a16="http://schemas.microsoft.com/office/drawing/2014/main" id="{AE58776E-FBDE-2F20-7628-85C5EC3AB2B1}"/>
              </a:ext>
            </a:extLst>
          </p:cNvPr>
          <p:cNvCxnSpPr/>
          <p:nvPr/>
        </p:nvCxnSpPr>
        <p:spPr>
          <a:xfrm>
            <a:off x="7217685" y="2689412"/>
            <a:ext cx="32034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100078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411199-7E37-0D34-E9C0-FEEE8C89AC15}"/>
              </a:ext>
            </a:extLst>
          </p:cNvPr>
          <p:cNvSpPr>
            <a:spLocks noGrp="1"/>
          </p:cNvSpPr>
          <p:nvPr>
            <p:ph type="title"/>
          </p:nvPr>
        </p:nvSpPr>
        <p:spPr>
          <a:xfrm>
            <a:off x="1237673" y="1001357"/>
            <a:ext cx="9872134" cy="1193968"/>
          </a:xfrm>
          <a:solidFill>
            <a:srgbClr val="FFFFFF"/>
          </a:solidFill>
          <a:ln w="38100">
            <a:solidFill>
              <a:schemeClr val="accent3">
                <a:lumMod val="20000"/>
                <a:lumOff val="80000"/>
              </a:schemeClr>
            </a:solidFill>
            <a:miter lim="800000"/>
          </a:ln>
        </p:spPr>
        <p:txBody>
          <a:bodyPr vert="horz" lIns="91440" tIns="45720" rIns="91440" bIns="45720" rtlCol="0" anchor="ctr">
            <a:normAutofit/>
          </a:bodyPr>
          <a:lstStyle/>
          <a:p>
            <a:pPr algn="ctr"/>
            <a:r>
              <a:rPr lang="en-US" sz="4000" kern="1200" dirty="0">
                <a:solidFill>
                  <a:srgbClr val="3F3F3F"/>
                </a:solidFill>
                <a:latin typeface="Oswald" panose="00000500000000000000" pitchFamily="2" charset="0"/>
              </a:rPr>
              <a:t>Purpose</a:t>
            </a:r>
          </a:p>
        </p:txBody>
      </p:sp>
      <p:sp>
        <p:nvSpPr>
          <p:cNvPr id="3" name="Content Placeholder 2">
            <a:extLst>
              <a:ext uri="{FF2B5EF4-FFF2-40B4-BE49-F238E27FC236}">
                <a16:creationId xmlns:a16="http://schemas.microsoft.com/office/drawing/2014/main" id="{034B7EDC-4F8A-B696-BD94-E907EC0A3294}"/>
              </a:ext>
            </a:extLst>
          </p:cNvPr>
          <p:cNvSpPr>
            <a:spLocks noGrp="1"/>
          </p:cNvSpPr>
          <p:nvPr>
            <p:ph idx="1"/>
          </p:nvPr>
        </p:nvSpPr>
        <p:spPr>
          <a:xfrm>
            <a:off x="1237673" y="2590925"/>
            <a:ext cx="4536597" cy="2959777"/>
          </a:xfrm>
        </p:spPr>
        <p:txBody>
          <a:bodyPr vert="horz" lIns="91440" tIns="45720" rIns="91440" bIns="45720" rtlCol="0" anchor="t">
            <a:noAutofit/>
          </a:bodyPr>
          <a:lstStyle/>
          <a:p>
            <a:pPr marL="0" indent="0" algn="ctr">
              <a:lnSpc>
                <a:spcPct val="100000"/>
              </a:lnSpc>
              <a:buNone/>
            </a:pP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Receivership</a:t>
            </a:r>
          </a:p>
          <a:p>
            <a:pPr lvl="0">
              <a:lnSpc>
                <a:spcPct val="100000"/>
              </a:lnSpc>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Marshal and protect corporate assets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from waste or misappropriation</a:t>
            </a:r>
          </a:p>
          <a:p>
            <a:pPr lvl="0">
              <a:lnSpc>
                <a:spcPct val="100000"/>
              </a:lnSpc>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Satisfy the claims of creditors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in an orderly fashion</a:t>
            </a:r>
          </a:p>
          <a:p>
            <a:pPr lvl="0">
              <a:lnSpc>
                <a:spcPct val="100000"/>
              </a:lnSpc>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Wind up and liquidate the corporation's affairs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when dissolution is ordered</a:t>
            </a:r>
          </a:p>
          <a:p>
            <a:pPr lvl="0">
              <a:lnSpc>
                <a:spcPct val="100000"/>
              </a:lnSpc>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Protect all stakeholders — shareholders and creditors alike</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 — from ongoing harm caused by misconduct or insolvency</a:t>
            </a:r>
          </a:p>
          <a:p>
            <a:pPr lvl="0">
              <a:lnSpc>
                <a:spcPct val="100000"/>
              </a:lnSpc>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Provide a neutral administrator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to conclude the corporation's business</a:t>
            </a:r>
          </a:p>
          <a:p>
            <a:endParaRPr lang="en-US" sz="1400" dirty="0"/>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A8E1BD9-7363-8718-EB88-1BBD9A387668}"/>
              </a:ext>
            </a:extLst>
          </p:cNvPr>
          <p:cNvSpPr txBox="1">
            <a:spLocks/>
          </p:cNvSpPr>
          <p:nvPr/>
        </p:nvSpPr>
        <p:spPr>
          <a:xfrm>
            <a:off x="6417730" y="2590923"/>
            <a:ext cx="4758263" cy="35420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Custodianship</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Continuing the corporation's business operations</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as a going concern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Break a deadlock </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or </a:t>
            </a: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fill a governance vacuum </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that has paralyzed the corporation</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Preserve shareholder value </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by keeping the business operational</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Provide temporary management </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while the underlying dispute is resolved</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Restore functional corporate governance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70923"/>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left)">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left)">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left)">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0EAF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E924FF-6136-A882-FD43-55BC2FB3D105}"/>
              </a:ext>
            </a:extLst>
          </p:cNvPr>
          <p:cNvSpPr>
            <a:spLocks noGrp="1"/>
          </p:cNvSpPr>
          <p:nvPr>
            <p:ph type="title"/>
          </p:nvPr>
        </p:nvSpPr>
        <p:spPr>
          <a:xfrm>
            <a:off x="2225266" y="668377"/>
            <a:ext cx="7741467" cy="1325563"/>
          </a:xfrm>
        </p:spPr>
        <p:txBody>
          <a:bodyPr vert="horz" lIns="91440" tIns="45720" rIns="91440" bIns="45720" rtlCol="0" anchor="ctr">
            <a:normAutofit/>
          </a:bodyPr>
          <a:lstStyle/>
          <a:p>
            <a:r>
              <a:rPr lang="en-US" kern="1200" dirty="0">
                <a:solidFill>
                  <a:srgbClr val="FE4530"/>
                </a:solidFill>
                <a:latin typeface="Oswald" panose="00000500000000000000" pitchFamily="2" charset="0"/>
              </a:rPr>
              <a:t>Effect on Management and Operation</a:t>
            </a:r>
          </a:p>
        </p:txBody>
      </p:sp>
      <p:sp>
        <p:nvSpPr>
          <p:cNvPr id="3" name="Content Placeholder 2">
            <a:extLst>
              <a:ext uri="{FF2B5EF4-FFF2-40B4-BE49-F238E27FC236}">
                <a16:creationId xmlns:a16="http://schemas.microsoft.com/office/drawing/2014/main" id="{DC08AD34-61A1-8A21-A6E0-F663C08761CB}"/>
              </a:ext>
            </a:extLst>
          </p:cNvPr>
          <p:cNvSpPr>
            <a:spLocks noGrp="1"/>
          </p:cNvSpPr>
          <p:nvPr>
            <p:ph idx="1"/>
          </p:nvPr>
        </p:nvSpPr>
        <p:spPr>
          <a:xfrm>
            <a:off x="838199" y="2497600"/>
            <a:ext cx="5257800" cy="4114702"/>
          </a:xfrm>
        </p:spPr>
        <p:txBody>
          <a:bodyPr vert="horz" lIns="91440" tIns="45720" rIns="91440" bIns="45720" rtlCol="0">
            <a:normAutofit/>
          </a:bodyPr>
          <a:lstStyle/>
          <a:p>
            <a:pPr lvl="0">
              <a:lnSpc>
                <a:spcPct val="110000"/>
              </a:lnSpc>
            </a:pPr>
            <a:r>
              <a:rPr lang="en-US" sz="1700" dirty="0">
                <a:latin typeface="Lato" panose="020F0502020204030203" pitchFamily="34" charset="0"/>
                <a:ea typeface="Lato" panose="020F0502020204030203" pitchFamily="34" charset="0"/>
                <a:cs typeface="Lato" panose="020F0502020204030203" pitchFamily="34" charset="0"/>
              </a:rPr>
              <a:t>Displaces existing management more completely</a:t>
            </a:r>
          </a:p>
          <a:p>
            <a:pPr lvl="0">
              <a:lnSpc>
                <a:spcPct val="110000"/>
              </a:lnSpc>
            </a:pPr>
            <a:r>
              <a:rPr lang="en-US" sz="1700" dirty="0">
                <a:latin typeface="Lato" panose="020F0502020204030203" pitchFamily="34" charset="0"/>
                <a:ea typeface="Lato" panose="020F0502020204030203" pitchFamily="34" charset="0"/>
                <a:cs typeface="Lato" panose="020F0502020204030203" pitchFamily="34" charset="0"/>
              </a:rPr>
              <a:t>The receiver takes full possession and control of corporate assets</a:t>
            </a:r>
          </a:p>
          <a:p>
            <a:pPr lvl="0">
              <a:lnSpc>
                <a:spcPct val="110000"/>
              </a:lnSpc>
            </a:pPr>
            <a:r>
              <a:rPr lang="en-US" sz="1700" dirty="0">
                <a:latin typeface="Lato" panose="020F0502020204030203" pitchFamily="34" charset="0"/>
                <a:ea typeface="Lato" panose="020F0502020204030203" pitchFamily="34" charset="0"/>
                <a:cs typeface="Lato" panose="020F0502020204030203" pitchFamily="34" charset="0"/>
              </a:rPr>
              <a:t>Existing officers and directors are generally divested of authority over the assets in the receiver's possession</a:t>
            </a:r>
          </a:p>
          <a:p>
            <a:pPr lvl="0">
              <a:lnSpc>
                <a:spcPct val="110000"/>
              </a:lnSpc>
            </a:pPr>
            <a:r>
              <a:rPr lang="en-US" sz="1700" dirty="0">
                <a:latin typeface="Lato" panose="020F0502020204030203" pitchFamily="34" charset="0"/>
                <a:ea typeface="Lato" panose="020F0502020204030203" pitchFamily="34" charset="0"/>
                <a:cs typeface="Lato" panose="020F0502020204030203" pitchFamily="34" charset="0"/>
              </a:rPr>
              <a:t>Business operations may be continued or wound down depending on the circumstances and court direction</a:t>
            </a:r>
          </a:p>
          <a:p>
            <a:pPr lvl="0">
              <a:lnSpc>
                <a:spcPct val="110000"/>
              </a:lnSpc>
            </a:pPr>
            <a:r>
              <a:rPr lang="en-US" sz="1700" dirty="0">
                <a:latin typeface="Lato" panose="020F0502020204030203" pitchFamily="34" charset="0"/>
                <a:ea typeface="Lato" panose="020F0502020204030203" pitchFamily="34" charset="0"/>
                <a:cs typeface="Lato" panose="020F0502020204030203" pitchFamily="34" charset="0"/>
              </a:rPr>
              <a:t>The focus shifts from governance to asset administration</a:t>
            </a:r>
          </a:p>
          <a:p>
            <a:pPr marL="0"/>
            <a:endParaRPr lang="en-US" sz="1700" dirty="0"/>
          </a:p>
        </p:txBody>
      </p:sp>
      <p:sp>
        <p:nvSpPr>
          <p:cNvPr id="4" name="Content Placeholder 2">
            <a:extLst>
              <a:ext uri="{FF2B5EF4-FFF2-40B4-BE49-F238E27FC236}">
                <a16:creationId xmlns:a16="http://schemas.microsoft.com/office/drawing/2014/main" id="{26979714-90D4-E1E1-869A-77B1FF577AE3}"/>
              </a:ext>
            </a:extLst>
          </p:cNvPr>
          <p:cNvSpPr txBox="1">
            <a:spLocks/>
          </p:cNvSpPr>
          <p:nvPr/>
        </p:nvSpPr>
        <p:spPr>
          <a:xfrm>
            <a:off x="6174464" y="2515694"/>
            <a:ext cx="5179337" cy="419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Supplements or temporarily replaces management rather than completely displacing it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custodian steps into the management role to keep the business functioning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corporation continues to exist and operate as an entity</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Existing governance structures remain in place to the extent they are functional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focus remains on ongoing business operations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77D33B0-3A55-49C8-C5C5-748E2A0D5C06}"/>
              </a:ext>
            </a:extLst>
          </p:cNvPr>
          <p:cNvSpPr txBox="1"/>
          <p:nvPr/>
        </p:nvSpPr>
        <p:spPr>
          <a:xfrm>
            <a:off x="2593440" y="1985283"/>
            <a:ext cx="17473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E4530"/>
                </a:solidFill>
                <a:effectLst/>
                <a:uLnTx/>
                <a:uFillTx/>
                <a:latin typeface="Lato" panose="020F0502020204030203" pitchFamily="34" charset="0"/>
                <a:ea typeface="Lato" panose="020F0502020204030203" pitchFamily="34" charset="0"/>
                <a:cs typeface="Lato" panose="020F0502020204030203" pitchFamily="34" charset="0"/>
              </a:rPr>
              <a:t>Receivership</a:t>
            </a:r>
          </a:p>
        </p:txBody>
      </p:sp>
      <p:sp>
        <p:nvSpPr>
          <p:cNvPr id="7" name="TextBox 6">
            <a:extLst>
              <a:ext uri="{FF2B5EF4-FFF2-40B4-BE49-F238E27FC236}">
                <a16:creationId xmlns:a16="http://schemas.microsoft.com/office/drawing/2014/main" id="{03EA3284-FF33-5E77-F0B8-5042A358FCA6}"/>
              </a:ext>
            </a:extLst>
          </p:cNvPr>
          <p:cNvSpPr txBox="1"/>
          <p:nvPr/>
        </p:nvSpPr>
        <p:spPr>
          <a:xfrm>
            <a:off x="8058508" y="1985283"/>
            <a:ext cx="19067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E4530"/>
                </a:solidFill>
                <a:effectLst/>
                <a:uLnTx/>
                <a:uFillTx/>
                <a:latin typeface="Lato" panose="020F0502020204030203" pitchFamily="34" charset="0"/>
                <a:ea typeface="Lato" panose="020F0502020204030203" pitchFamily="34" charset="0"/>
                <a:cs typeface="Lato" panose="020F0502020204030203" pitchFamily="34" charset="0"/>
              </a:rPr>
              <a:t>Custodianship</a:t>
            </a:r>
          </a:p>
        </p:txBody>
      </p:sp>
    </p:spTree>
    <p:extLst>
      <p:ext uri="{BB962C8B-B14F-4D97-AF65-F5344CB8AC3E}">
        <p14:creationId xmlns:p14="http://schemas.microsoft.com/office/powerpoint/2010/main" val="3006089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left)">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left)">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left)">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left)">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left)">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F378-8C77-77FC-770B-2F5A3DEC3509}"/>
              </a:ext>
            </a:extLst>
          </p:cNvPr>
          <p:cNvSpPr>
            <a:spLocks noGrp="1"/>
          </p:cNvSpPr>
          <p:nvPr>
            <p:ph type="title"/>
          </p:nvPr>
        </p:nvSpPr>
        <p:spPr>
          <a:xfrm>
            <a:off x="1747988" y="63039"/>
            <a:ext cx="8696024" cy="1325563"/>
          </a:xfrm>
        </p:spPr>
        <p:txBody>
          <a:bodyPr/>
          <a:lstStyle/>
          <a:p>
            <a:r>
              <a:rPr lang="en-US" dirty="0">
                <a:latin typeface="Oswald" panose="00000500000000000000" pitchFamily="2" charset="0"/>
              </a:rPr>
              <a:t>Who Has Standing to Petition the Court?</a:t>
            </a:r>
          </a:p>
        </p:txBody>
      </p:sp>
      <p:sp>
        <p:nvSpPr>
          <p:cNvPr id="3" name="Content Placeholder 2">
            <a:extLst>
              <a:ext uri="{FF2B5EF4-FFF2-40B4-BE49-F238E27FC236}">
                <a16:creationId xmlns:a16="http://schemas.microsoft.com/office/drawing/2014/main" id="{451F1982-445F-ED98-99D4-8D50828070E5}"/>
              </a:ext>
            </a:extLst>
          </p:cNvPr>
          <p:cNvSpPr>
            <a:spLocks noGrp="1"/>
          </p:cNvSpPr>
          <p:nvPr>
            <p:ph idx="1"/>
          </p:nvPr>
        </p:nvSpPr>
        <p:spPr>
          <a:xfrm>
            <a:off x="903891" y="2186655"/>
            <a:ext cx="4602480" cy="4351338"/>
          </a:xfrm>
        </p:spPr>
        <p:txBody>
          <a:bodyPr>
            <a:noAutofit/>
          </a:bodyPr>
          <a:lstStyle/>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Shareholders</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Creditors of all types — judgment creditors, general unsecured creditors, secured creditors</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The corporation itself</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Directors in limited circumstances</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The Commonwealth through the Attorney General</a:t>
            </a:r>
          </a:p>
          <a:p>
            <a:pPr lvl="0">
              <a:lnSpc>
                <a:spcPct val="100000"/>
              </a:lnSpc>
            </a:pPr>
            <a:r>
              <a:rPr lang="en-US" sz="1800" dirty="0">
                <a:latin typeface="Lato" panose="020F0502020204030203" pitchFamily="34" charset="0"/>
                <a:ea typeface="Lato" panose="020F0502020204030203" pitchFamily="34" charset="0"/>
                <a:cs typeface="Lato" panose="020F0502020204030203" pitchFamily="34" charset="0"/>
              </a:rPr>
              <a:t>Regulatory bodies with supervisory authority</a:t>
            </a:r>
          </a:p>
          <a:p>
            <a:pPr marL="0" indent="0" algn="ctr">
              <a:buNone/>
            </a:pPr>
            <a:endParaRPr lang="en-US" b="1" dirty="0"/>
          </a:p>
        </p:txBody>
      </p:sp>
      <p:sp>
        <p:nvSpPr>
          <p:cNvPr id="4" name="Content Placeholder 2">
            <a:extLst>
              <a:ext uri="{FF2B5EF4-FFF2-40B4-BE49-F238E27FC236}">
                <a16:creationId xmlns:a16="http://schemas.microsoft.com/office/drawing/2014/main" id="{9F14761B-5704-B0F6-D298-460456F9478F}"/>
              </a:ext>
            </a:extLst>
          </p:cNvPr>
          <p:cNvSpPr txBox="1">
            <a:spLocks/>
          </p:cNvSpPr>
          <p:nvPr/>
        </p:nvSpPr>
        <p:spPr>
          <a:xfrm>
            <a:off x="6685627" y="2186655"/>
            <a:ext cx="4602480" cy="2454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Shareholders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Directors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corporation itself in limited circumstances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Commonwealth in narrow circumstances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58066B5-C6A0-85B6-A034-F8B5EAD4DAF3}"/>
              </a:ext>
            </a:extLst>
          </p:cNvPr>
          <p:cNvSpPr txBox="1"/>
          <p:nvPr/>
        </p:nvSpPr>
        <p:spPr>
          <a:xfrm>
            <a:off x="6509591" y="4506668"/>
            <a:ext cx="4954552" cy="203132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most </a:t>
            </a:r>
            <a:r>
              <a:rPr kumimoji="0" lang="en-US" sz="18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significant difference </a:t>
            </a:r>
            <a:r>
              <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is that creditors generally have no standing to petition for a custodian, because custodianship is a governance remedy rather than a creditor protection remedy. Creditors seeking court intervention are directed to the receivership remedy instead.</a:t>
            </a:r>
          </a:p>
        </p:txBody>
      </p:sp>
      <p:sp>
        <p:nvSpPr>
          <p:cNvPr id="6" name="TextBox 5">
            <a:extLst>
              <a:ext uri="{FF2B5EF4-FFF2-40B4-BE49-F238E27FC236}">
                <a16:creationId xmlns:a16="http://schemas.microsoft.com/office/drawing/2014/main" id="{9C640473-FD43-067C-0CA1-9C3379F88F1B}"/>
              </a:ext>
            </a:extLst>
          </p:cNvPr>
          <p:cNvSpPr txBox="1"/>
          <p:nvPr/>
        </p:nvSpPr>
        <p:spPr>
          <a:xfrm>
            <a:off x="903891" y="1445515"/>
            <a:ext cx="174731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Lato" panose="020F0502020204030203" pitchFamily="34" charset="0"/>
                <a:ea typeface="Lato" panose="020F0502020204030203" pitchFamily="34" charset="0"/>
                <a:cs typeface="Lato" panose="020F0502020204030203" pitchFamily="34" charset="0"/>
              </a:rPr>
              <a:t>Receivership</a:t>
            </a:r>
          </a:p>
        </p:txBody>
      </p:sp>
      <p:sp>
        <p:nvSpPr>
          <p:cNvPr id="7" name="TextBox 6">
            <a:extLst>
              <a:ext uri="{FF2B5EF4-FFF2-40B4-BE49-F238E27FC236}">
                <a16:creationId xmlns:a16="http://schemas.microsoft.com/office/drawing/2014/main" id="{6873F845-ED07-9F3B-A47C-50CF6E265435}"/>
              </a:ext>
            </a:extLst>
          </p:cNvPr>
          <p:cNvSpPr txBox="1"/>
          <p:nvPr/>
        </p:nvSpPr>
        <p:spPr>
          <a:xfrm>
            <a:off x="6685627" y="1516002"/>
            <a:ext cx="190671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Lato" panose="020F0502020204030203" pitchFamily="34" charset="0"/>
                <a:ea typeface="Lato" panose="020F0502020204030203" pitchFamily="34" charset="0"/>
                <a:cs typeface="Lato" panose="020F0502020204030203" pitchFamily="34" charset="0"/>
              </a:rPr>
              <a:t>Custodianship</a:t>
            </a:r>
          </a:p>
        </p:txBody>
      </p:sp>
    </p:spTree>
    <p:extLst>
      <p:ext uri="{BB962C8B-B14F-4D97-AF65-F5344CB8AC3E}">
        <p14:creationId xmlns:p14="http://schemas.microsoft.com/office/powerpoint/2010/main" val="2633925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left)">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left)">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anim calcmode="lin" valueType="num">
                                      <p:cBhvr>
                                        <p:cTn id="69" dur="1000" fill="hold"/>
                                        <p:tgtEl>
                                          <p:spTgt spid="5"/>
                                        </p:tgtEl>
                                        <p:attrNameLst>
                                          <p:attrName>style.rotation</p:attrName>
                                        </p:attrNameLst>
                                      </p:cBhvr>
                                      <p:tavLst>
                                        <p:tav tm="0">
                                          <p:val>
                                            <p:fltVal val="90"/>
                                          </p:val>
                                        </p:tav>
                                        <p:tav tm="100000">
                                          <p:val>
                                            <p:fltVal val="0"/>
                                          </p:val>
                                        </p:tav>
                                      </p:tavLst>
                                    </p:anim>
                                    <p:animEffect transition="in" filter="fade">
                                      <p:cBhvr>
                                        <p:cTn id="7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146" name="Picture 2" descr="Law: What is it good for? | Oxford Department of International Development">
            <a:extLst>
              <a:ext uri="{FF2B5EF4-FFF2-40B4-BE49-F238E27FC236}">
                <a16:creationId xmlns:a16="http://schemas.microsoft.com/office/drawing/2014/main" id="{0635EF16-6B02-ED6C-1753-45DF3D77E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4B452A-04F6-30D0-226C-71DEB57B59B4}"/>
              </a:ext>
            </a:extLst>
          </p:cNvPr>
          <p:cNvSpPr>
            <a:spLocks noGrp="1"/>
          </p:cNvSpPr>
          <p:nvPr>
            <p:ph type="title"/>
          </p:nvPr>
        </p:nvSpPr>
        <p:spPr>
          <a:xfrm>
            <a:off x="338889" y="119979"/>
            <a:ext cx="4808621" cy="1325563"/>
          </a:xfrm>
        </p:spPr>
        <p:txBody>
          <a:bodyPr/>
          <a:lstStyle/>
          <a:p>
            <a:r>
              <a:rPr lang="en-US" dirty="0">
                <a:solidFill>
                  <a:srgbClr val="002060"/>
                </a:solidFill>
                <a:latin typeface="Oswald" panose="00000500000000000000" pitchFamily="2" charset="0"/>
              </a:rPr>
              <a:t>Duration and Exit</a:t>
            </a:r>
          </a:p>
        </p:txBody>
      </p:sp>
      <p:sp>
        <p:nvSpPr>
          <p:cNvPr id="3" name="Content Placeholder 2">
            <a:extLst>
              <a:ext uri="{FF2B5EF4-FFF2-40B4-BE49-F238E27FC236}">
                <a16:creationId xmlns:a16="http://schemas.microsoft.com/office/drawing/2014/main" id="{36F3D1D2-073F-B639-D32D-39736FFE8A71}"/>
              </a:ext>
            </a:extLst>
          </p:cNvPr>
          <p:cNvSpPr>
            <a:spLocks noGrp="1"/>
          </p:cNvSpPr>
          <p:nvPr>
            <p:ph idx="1"/>
          </p:nvPr>
        </p:nvSpPr>
        <p:spPr>
          <a:xfrm>
            <a:off x="192932" y="1608015"/>
            <a:ext cx="6888804" cy="2358909"/>
          </a:xfrm>
        </p:spPr>
        <p:txBody>
          <a:bodyPr>
            <a:noAutofit/>
          </a:bodyPr>
          <a:lstStyle/>
          <a:p>
            <a:pPr lvl="0">
              <a:lnSpc>
                <a:spcPct val="100000"/>
              </a:lnSpc>
            </a:pPr>
            <a:r>
              <a:rPr lang="en-US" sz="2000" dirty="0">
                <a:solidFill>
                  <a:srgbClr val="002060"/>
                </a:solidFill>
                <a:latin typeface="Lato" panose="020F0502020204030203" pitchFamily="34" charset="0"/>
                <a:ea typeface="Lato" panose="020F0502020204030203" pitchFamily="34" charset="0"/>
                <a:cs typeface="Lato" panose="020F0502020204030203" pitchFamily="34" charset="0"/>
              </a:rPr>
              <a:t>May be open-ended until assets are fully administered and distributed</a:t>
            </a:r>
          </a:p>
          <a:p>
            <a:pPr lvl="0">
              <a:lnSpc>
                <a:spcPct val="100000"/>
              </a:lnSpc>
            </a:pPr>
            <a:r>
              <a:rPr lang="en-US" sz="2000" dirty="0">
                <a:solidFill>
                  <a:srgbClr val="002060"/>
                </a:solidFill>
                <a:latin typeface="Lato" panose="020F0502020204030203" pitchFamily="34" charset="0"/>
                <a:ea typeface="Lato" panose="020F0502020204030203" pitchFamily="34" charset="0"/>
                <a:cs typeface="Lato" panose="020F0502020204030203" pitchFamily="34" charset="0"/>
              </a:rPr>
              <a:t>Concludes upon completion of winding up, satisfaction of creditors, and distribution to shareholders</a:t>
            </a:r>
          </a:p>
          <a:p>
            <a:pPr lvl="0">
              <a:lnSpc>
                <a:spcPct val="100000"/>
              </a:lnSpc>
            </a:pPr>
            <a:r>
              <a:rPr lang="en-US" sz="2000" dirty="0">
                <a:solidFill>
                  <a:srgbClr val="002060"/>
                </a:solidFill>
                <a:latin typeface="Lato" panose="020F0502020204030203" pitchFamily="34" charset="0"/>
                <a:ea typeface="Lato" panose="020F0502020204030203" pitchFamily="34" charset="0"/>
                <a:cs typeface="Lato" panose="020F0502020204030203" pitchFamily="34" charset="0"/>
              </a:rPr>
              <a:t>Exit is typically through a final report and discharge by the court</a:t>
            </a:r>
          </a:p>
          <a:p>
            <a:pPr lvl="0">
              <a:lnSpc>
                <a:spcPct val="100000"/>
              </a:lnSpc>
            </a:pPr>
            <a:r>
              <a:rPr lang="en-US" sz="2000" dirty="0">
                <a:solidFill>
                  <a:srgbClr val="002060"/>
                </a:solidFill>
                <a:latin typeface="Lato" panose="020F0502020204030203" pitchFamily="34" charset="0"/>
                <a:ea typeface="Lato" panose="020F0502020204030203" pitchFamily="34" charset="0"/>
                <a:cs typeface="Lato" panose="020F0502020204030203" pitchFamily="34" charset="0"/>
              </a:rPr>
              <a:t>The corporation may be dissolved upon completion of the receivership</a:t>
            </a:r>
          </a:p>
          <a:p>
            <a:pPr marL="0" indent="0">
              <a:buNone/>
            </a:pPr>
            <a:endParaRPr lang="en-US" dirty="0"/>
          </a:p>
        </p:txBody>
      </p:sp>
      <p:sp>
        <p:nvSpPr>
          <p:cNvPr id="4" name="Content Placeholder 2">
            <a:extLst>
              <a:ext uri="{FF2B5EF4-FFF2-40B4-BE49-F238E27FC236}">
                <a16:creationId xmlns:a16="http://schemas.microsoft.com/office/drawing/2014/main" id="{5FC833AC-9D99-8F00-FDF8-2B0321119D7A}"/>
              </a:ext>
            </a:extLst>
          </p:cNvPr>
          <p:cNvSpPr txBox="1">
            <a:spLocks/>
          </p:cNvSpPr>
          <p:nvPr/>
        </p:nvSpPr>
        <p:spPr>
          <a:xfrm>
            <a:off x="192932" y="5020524"/>
            <a:ext cx="4602480" cy="4022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Is expressly temporary in nature</a:t>
            </a:r>
          </a:p>
        </p:txBody>
      </p:sp>
      <p:sp>
        <p:nvSpPr>
          <p:cNvPr id="5" name="TextBox 4">
            <a:extLst>
              <a:ext uri="{FF2B5EF4-FFF2-40B4-BE49-F238E27FC236}">
                <a16:creationId xmlns:a16="http://schemas.microsoft.com/office/drawing/2014/main" id="{D6607002-D968-E4F8-AEBC-DB9D2B7452F5}"/>
              </a:ext>
            </a:extLst>
          </p:cNvPr>
          <p:cNvSpPr txBox="1"/>
          <p:nvPr/>
        </p:nvSpPr>
        <p:spPr>
          <a:xfrm>
            <a:off x="418589" y="1207905"/>
            <a:ext cx="17473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60000"/>
                    <a:lumOff val="40000"/>
                  </a:srgbClr>
                </a:solidFill>
                <a:effectLst/>
                <a:uLnTx/>
                <a:uFillTx/>
                <a:latin typeface="Lato" panose="020F0502020204030203" pitchFamily="34" charset="0"/>
                <a:ea typeface="Lato" panose="020F0502020204030203" pitchFamily="34" charset="0"/>
                <a:cs typeface="Lato" panose="020F0502020204030203" pitchFamily="34" charset="0"/>
              </a:rPr>
              <a:t>Receivership</a:t>
            </a:r>
          </a:p>
        </p:txBody>
      </p:sp>
      <p:sp>
        <p:nvSpPr>
          <p:cNvPr id="6" name="TextBox 5">
            <a:extLst>
              <a:ext uri="{FF2B5EF4-FFF2-40B4-BE49-F238E27FC236}">
                <a16:creationId xmlns:a16="http://schemas.microsoft.com/office/drawing/2014/main" id="{98A9F0A5-BD76-9DF5-ACAF-1EBF09F13168}"/>
              </a:ext>
            </a:extLst>
          </p:cNvPr>
          <p:cNvSpPr txBox="1"/>
          <p:nvPr/>
        </p:nvSpPr>
        <p:spPr>
          <a:xfrm>
            <a:off x="418589" y="4620414"/>
            <a:ext cx="19067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60000"/>
                    <a:lumOff val="40000"/>
                  </a:srgbClr>
                </a:solidFill>
                <a:effectLst/>
                <a:uLnTx/>
                <a:uFillTx/>
                <a:latin typeface="Lato" panose="020F0502020204030203" pitchFamily="34" charset="0"/>
                <a:ea typeface="Lato" panose="020F0502020204030203" pitchFamily="34" charset="0"/>
                <a:cs typeface="Lato" panose="020F0502020204030203" pitchFamily="34" charset="0"/>
              </a:rPr>
              <a:t>Custodianship</a:t>
            </a:r>
          </a:p>
        </p:txBody>
      </p:sp>
    </p:spTree>
    <p:extLst>
      <p:ext uri="{BB962C8B-B14F-4D97-AF65-F5344CB8AC3E}">
        <p14:creationId xmlns:p14="http://schemas.microsoft.com/office/powerpoint/2010/main" val="155054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270E-6275-AF68-9FC4-38D546377E54}"/>
              </a:ext>
            </a:extLst>
          </p:cNvPr>
          <p:cNvSpPr>
            <a:spLocks noGrp="1"/>
          </p:cNvSpPr>
          <p:nvPr>
            <p:ph type="title"/>
          </p:nvPr>
        </p:nvSpPr>
        <p:spPr>
          <a:xfrm>
            <a:off x="413327" y="153192"/>
            <a:ext cx="10515600" cy="1325563"/>
          </a:xfrm>
        </p:spPr>
        <p:txBody>
          <a:bodyPr>
            <a:normAutofit/>
          </a:bodyPr>
          <a:lstStyle/>
          <a:p>
            <a:r>
              <a:rPr lang="en-US" b="1" dirty="0">
                <a:solidFill>
                  <a:schemeClr val="accent2">
                    <a:lumMod val="50000"/>
                  </a:schemeClr>
                </a:solidFill>
                <a:latin typeface="Oswald" panose="00000500000000000000" pitchFamily="2" charset="0"/>
              </a:rPr>
              <a:t>Receivership — Intensive Court Supervision</a:t>
            </a:r>
            <a:endParaRPr lang="en-US" dirty="0">
              <a:solidFill>
                <a:schemeClr val="accent2">
                  <a:lumMod val="50000"/>
                </a:schemeClr>
              </a:solidFill>
              <a:latin typeface="Oswald" panose="00000500000000000000" pitchFamily="2" charset="0"/>
            </a:endParaRPr>
          </a:p>
        </p:txBody>
      </p:sp>
      <p:sp>
        <p:nvSpPr>
          <p:cNvPr id="3" name="Content Placeholder 2">
            <a:extLst>
              <a:ext uri="{FF2B5EF4-FFF2-40B4-BE49-F238E27FC236}">
                <a16:creationId xmlns:a16="http://schemas.microsoft.com/office/drawing/2014/main" id="{9CC6A8B5-8323-B41E-F24C-6C44F4F0A8BD}"/>
              </a:ext>
            </a:extLst>
          </p:cNvPr>
          <p:cNvSpPr>
            <a:spLocks noGrp="1"/>
          </p:cNvSpPr>
          <p:nvPr>
            <p:ph idx="1"/>
          </p:nvPr>
        </p:nvSpPr>
        <p:spPr>
          <a:xfrm>
            <a:off x="838200" y="1616797"/>
            <a:ext cx="10515600" cy="4351338"/>
          </a:xfrm>
        </p:spPr>
        <p:txBody>
          <a:bodyPr>
            <a:noAutofit/>
          </a:bodyPr>
          <a:lstStyle/>
          <a:p>
            <a:pPr marL="0" indent="0">
              <a:lnSpc>
                <a:spcPct val="110000"/>
              </a:lnSpc>
              <a:buNone/>
            </a:pPr>
            <a:r>
              <a:rPr lang="en-US" sz="18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A receiver in Pennsylvania is essentially an </a:t>
            </a:r>
            <a:r>
              <a:rPr lang="en-US" sz="18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officer of the court</a:t>
            </a:r>
            <a:r>
              <a:rPr lang="en-US" sz="18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This has significant implications:</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receiver derives all authority from the court's order of appointment, not from the corporation or its governing documents</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receiver must typically </a:t>
            </a: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report to the court regularly</a:t>
            </a: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 filing inventories, accountings, and status reports</a:t>
            </a:r>
          </a:p>
          <a:p>
            <a:pPr>
              <a:lnSpc>
                <a:spcPct val="110000"/>
              </a:lnSpc>
            </a:pP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Major actions require court approval</a:t>
            </a: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 selling assets, paying creditors, entering contracts, or making distributions generally need prior court authorization</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court retains </a:t>
            </a: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ongoing jurisdiction</a:t>
            </a: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over the receivership estate, and creditors or parties can petition the court regarding the receiver's conduct</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receiver is </a:t>
            </a: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personally accountable to the court</a:t>
            </a: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and can be surcharged for mismanagement</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Compensation of the receiver is set and approved by the court</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The overall posture is one of </a:t>
            </a: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judicial administration</a:t>
            </a: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 the court is essentially running the entity through its appointed officer</a:t>
            </a:r>
          </a:p>
          <a:p>
            <a:pPr>
              <a:lnSpc>
                <a:spcPct val="110000"/>
              </a:lnSpc>
            </a:pPr>
            <a:r>
              <a:rPr lang="en-US" sz="16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This level of supervision makes receivership procedurally heavy and expensive, but also provides strong protection against further mismanagement because every significant decision passes through the court.</a:t>
            </a:r>
          </a:p>
          <a:p>
            <a:endParaRPr lang="en-US" dirty="0"/>
          </a:p>
        </p:txBody>
      </p:sp>
    </p:spTree>
    <p:extLst>
      <p:ext uri="{BB962C8B-B14F-4D97-AF65-F5344CB8AC3E}">
        <p14:creationId xmlns:p14="http://schemas.microsoft.com/office/powerpoint/2010/main" val="11912111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D299-70FC-41D0-D12E-E766B57A3088}"/>
              </a:ext>
            </a:extLst>
          </p:cNvPr>
          <p:cNvSpPr>
            <a:spLocks noGrp="1"/>
          </p:cNvSpPr>
          <p:nvPr>
            <p:ph type="title"/>
          </p:nvPr>
        </p:nvSpPr>
        <p:spPr>
          <a:xfrm>
            <a:off x="496455" y="610898"/>
            <a:ext cx="11769436" cy="1325563"/>
          </a:xfrm>
        </p:spPr>
        <p:txBody>
          <a:bodyPr>
            <a:noAutofit/>
          </a:bodyPr>
          <a:lstStyle/>
          <a:p>
            <a:r>
              <a:rPr lang="en-US" b="1" dirty="0">
                <a:solidFill>
                  <a:schemeClr val="accent6">
                    <a:lumMod val="20000"/>
                    <a:lumOff val="80000"/>
                  </a:schemeClr>
                </a:solidFill>
                <a:latin typeface="Oswald" panose="00000500000000000000" pitchFamily="2" charset="0"/>
              </a:rPr>
              <a:t>Custodianship — More Circumscribed Court Supervision</a:t>
            </a:r>
            <a:br>
              <a:rPr lang="en-US" dirty="0"/>
            </a:br>
            <a:endParaRPr lang="en-US" dirty="0"/>
          </a:p>
        </p:txBody>
      </p:sp>
      <p:sp>
        <p:nvSpPr>
          <p:cNvPr id="3" name="Content Placeholder 2">
            <a:extLst>
              <a:ext uri="{FF2B5EF4-FFF2-40B4-BE49-F238E27FC236}">
                <a16:creationId xmlns:a16="http://schemas.microsoft.com/office/drawing/2014/main" id="{62EFA06D-4AD5-F2A9-29DD-1F5BC0D7AD23}"/>
              </a:ext>
            </a:extLst>
          </p:cNvPr>
          <p:cNvSpPr>
            <a:spLocks noGrp="1"/>
          </p:cNvSpPr>
          <p:nvPr>
            <p:ph idx="1"/>
          </p:nvPr>
        </p:nvSpPr>
        <p:spPr>
          <a:xfrm>
            <a:off x="489527" y="1763164"/>
            <a:ext cx="11702473" cy="4351338"/>
          </a:xfrm>
        </p:spPr>
        <p:txBody>
          <a:bodyPr>
            <a:noAutofit/>
          </a:bodyPr>
          <a:lstStyle/>
          <a:p>
            <a:pPr marL="0" indent="0">
              <a:lnSpc>
                <a:spcPct val="110000"/>
              </a:lnSpc>
              <a:buNone/>
            </a:pPr>
            <a:r>
              <a:rPr lang="en-US" sz="18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A custodian under </a:t>
            </a:r>
            <a:r>
              <a:rPr lang="en-US" sz="18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15 Pa. C.S. § 1767</a:t>
            </a:r>
            <a:r>
              <a:rPr lang="en-US" sz="18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operates with considerably more independence:</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custodian steps into the role of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management</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and exercises the powers of the board or officers under the corporation's own governing documents (bylaws, shareholder agreements, etc.)</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custodian is expected to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continue operating the business</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using normal corporate governance tools — the court is not micromanaging day-to-day decisions</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Court approval is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not routinely required</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for ordinary business decisions the way it is in a receivership</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custodian does have reporting obligations, but they are generally less intensive than a receiver's obligations</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court supervises in a more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oversight capacity</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 available to resolve disputes, address petitions from parties, and review the custodian's conduct if challenged — but does not pre-approve routine actions</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Compensation is still subject to court approval</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court retains jurisdiction to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modify, terminate, or replace</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the custodian as circumstances warrant</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custodian is more like a </a:t>
            </a:r>
            <a:r>
              <a:rPr lang="en-US" sz="1600" b="1"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court-supervised manager</a:t>
            </a: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 than a court-administered officer. </a:t>
            </a:r>
          </a:p>
          <a:p>
            <a:pPr>
              <a:lnSpc>
                <a:spcPct val="110000"/>
              </a:lnSpc>
            </a:pPr>
            <a:r>
              <a:rPr lang="en-US" sz="1600" dirty="0">
                <a:solidFill>
                  <a:schemeClr val="accent6">
                    <a:lumMod val="20000"/>
                    <a:lumOff val="80000"/>
                  </a:schemeClr>
                </a:solidFill>
                <a:latin typeface="Lato" panose="020F0502020204030203" pitchFamily="34" charset="0"/>
                <a:ea typeface="Lato" panose="020F0502020204030203" pitchFamily="34" charset="0"/>
                <a:cs typeface="Lato" panose="020F0502020204030203" pitchFamily="34" charset="0"/>
              </a:rPr>
              <a:t>The corporation's own legal framework remains relevant; the custodian works within it rather than displacing it entirely.</a:t>
            </a:r>
          </a:p>
          <a:p>
            <a:endParaRPr lang="en-US" dirty="0"/>
          </a:p>
        </p:txBody>
      </p:sp>
    </p:spTree>
    <p:extLst>
      <p:ext uri="{BB962C8B-B14F-4D97-AF65-F5344CB8AC3E}">
        <p14:creationId xmlns:p14="http://schemas.microsoft.com/office/powerpoint/2010/main" val="640553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26D739E-B4E5-AC97-6D1C-0895157B6E80}"/>
            </a:ext>
          </a:extLst>
        </p:cNvPr>
        <p:cNvGrpSpPr/>
        <p:nvPr/>
      </p:nvGrpSpPr>
      <p:grpSpPr>
        <a:xfrm>
          <a:off x="0" y="0"/>
          <a:ext cx="0" cy="0"/>
          <a:chOff x="0" y="0"/>
          <a:chExt cx="0" cy="0"/>
        </a:xfrm>
      </p:grpSpPr>
      <p:sp>
        <p:nvSpPr>
          <p:cNvPr id="8199" name="Rectangle 8198">
            <a:extLst>
              <a:ext uri="{FF2B5EF4-FFF2-40B4-BE49-F238E27FC236}">
                <a16:creationId xmlns:a16="http://schemas.microsoft.com/office/drawing/2014/main" id="{8FAB1D6A-AA18-CFB7-4744-C07CE848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astering Meeting Best Practices for Productive Workdays">
            <a:extLst>
              <a:ext uri="{FF2B5EF4-FFF2-40B4-BE49-F238E27FC236}">
                <a16:creationId xmlns:a16="http://schemas.microsoft.com/office/drawing/2014/main" id="{CDB073B2-5496-2B80-6376-0FB1FE6ADA5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8364" b="21323"/>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57A353-4684-56D5-C404-DD69E47A5D8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Right to Information</a:t>
            </a:r>
          </a:p>
        </p:txBody>
      </p:sp>
    </p:spTree>
    <p:extLst>
      <p:ext uri="{BB962C8B-B14F-4D97-AF65-F5344CB8AC3E}">
        <p14:creationId xmlns:p14="http://schemas.microsoft.com/office/powerpoint/2010/main" val="4004142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362615" y="250956"/>
            <a:ext cx="6002110" cy="1495425"/>
          </a:xfrm>
        </p:spPr>
        <p:txBody>
          <a:bodyPr>
            <a:normAutofit/>
          </a:bodyPr>
          <a:lstStyle/>
          <a:p>
            <a:r>
              <a:rPr lang="en-US" sz="4000" dirty="0"/>
              <a:t>Required Records</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420396" y="1679759"/>
            <a:ext cx="7119866" cy="4383608"/>
          </a:xfrm>
        </p:spPr>
        <p:txBody>
          <a:bodyPr>
            <a:noAutofit/>
          </a:bodyPr>
          <a:lstStyle/>
          <a:p>
            <a:pPr marL="0" indent="0">
              <a:lnSpc>
                <a:spcPct val="100000"/>
              </a:lnSpc>
              <a:spcBef>
                <a:spcPts val="600"/>
              </a:spcBef>
              <a:spcAft>
                <a:spcPts val="600"/>
              </a:spcAft>
              <a:buNone/>
            </a:pPr>
            <a:r>
              <a:rPr lang="en-US" dirty="0">
                <a:latin typeface="Aptos" panose="020B0004020202020204" pitchFamily="34" charset="0"/>
              </a:rPr>
              <a:t>Every business corporation is required to keep : </a:t>
            </a:r>
          </a:p>
          <a:p>
            <a:pPr marL="684213" indent="-342900">
              <a:lnSpc>
                <a:spcPct val="100000"/>
              </a:lnSpc>
              <a:spcBef>
                <a:spcPts val="600"/>
              </a:spcBef>
              <a:spcAft>
                <a:spcPts val="600"/>
              </a:spcAft>
            </a:pPr>
            <a:r>
              <a:rPr lang="en-US" dirty="0">
                <a:solidFill>
                  <a:schemeClr val="accent2">
                    <a:lumMod val="75000"/>
                  </a:schemeClr>
                </a:solidFill>
                <a:latin typeface="Aptos" panose="020B0004020202020204" pitchFamily="34" charset="0"/>
              </a:rPr>
              <a:t>Complete and accurate books</a:t>
            </a:r>
            <a:r>
              <a:rPr lang="en-US" dirty="0">
                <a:latin typeface="Aptos" panose="020B0004020202020204" pitchFamily="34" charset="0"/>
              </a:rPr>
              <a:t> and </a:t>
            </a:r>
            <a:r>
              <a:rPr lang="en-US" dirty="0">
                <a:solidFill>
                  <a:schemeClr val="accent2">
                    <a:lumMod val="75000"/>
                  </a:schemeClr>
                </a:solidFill>
                <a:latin typeface="Aptos" panose="020B0004020202020204" pitchFamily="34" charset="0"/>
              </a:rPr>
              <a:t>records of account</a:t>
            </a:r>
            <a:r>
              <a:rPr lang="en-US" dirty="0">
                <a:latin typeface="Aptos" panose="020B0004020202020204" pitchFamily="34" charset="0"/>
              </a:rPr>
              <a:t>, </a:t>
            </a:r>
          </a:p>
          <a:p>
            <a:pPr marL="684213" indent="-342900">
              <a:lnSpc>
                <a:spcPct val="100000"/>
              </a:lnSpc>
              <a:spcBef>
                <a:spcPts val="600"/>
              </a:spcBef>
              <a:spcAft>
                <a:spcPts val="600"/>
              </a:spcAft>
            </a:pPr>
            <a:r>
              <a:rPr lang="en-US" dirty="0">
                <a:solidFill>
                  <a:schemeClr val="accent2">
                    <a:lumMod val="75000"/>
                  </a:schemeClr>
                </a:solidFill>
                <a:latin typeface="Aptos" panose="020B0004020202020204" pitchFamily="34" charset="0"/>
              </a:rPr>
              <a:t>Minutes of the proceedings </a:t>
            </a:r>
            <a:r>
              <a:rPr lang="en-US" dirty="0">
                <a:latin typeface="Aptos" panose="020B0004020202020204" pitchFamily="34" charset="0"/>
              </a:rPr>
              <a:t>of the incorporators, shareholders and directors and </a:t>
            </a:r>
          </a:p>
          <a:p>
            <a:pPr marL="684213" indent="-342900">
              <a:lnSpc>
                <a:spcPct val="100000"/>
              </a:lnSpc>
              <a:spcBef>
                <a:spcPts val="600"/>
              </a:spcBef>
              <a:spcAft>
                <a:spcPts val="600"/>
              </a:spcAft>
            </a:pPr>
            <a:r>
              <a:rPr lang="en-US" dirty="0">
                <a:latin typeface="Aptos" panose="020B0004020202020204" pitchFamily="34" charset="0"/>
              </a:rPr>
              <a:t>A </a:t>
            </a:r>
            <a:r>
              <a:rPr lang="en-US" dirty="0">
                <a:solidFill>
                  <a:schemeClr val="accent2">
                    <a:lumMod val="75000"/>
                  </a:schemeClr>
                </a:solidFill>
                <a:latin typeface="Aptos" panose="020B0004020202020204" pitchFamily="34" charset="0"/>
              </a:rPr>
              <a:t>share register</a:t>
            </a:r>
          </a:p>
        </p:txBody>
      </p:sp>
      <p:pic>
        <p:nvPicPr>
          <p:cNvPr id="9218" name="Picture 2" descr="4 Tips for Managing Your Digital Business Records. — Onehub">
            <a:extLst>
              <a:ext uri="{FF2B5EF4-FFF2-40B4-BE49-F238E27FC236}">
                <a16:creationId xmlns:a16="http://schemas.microsoft.com/office/drawing/2014/main" id="{374559F0-4AF6-14F2-41EC-E4CCF243D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759" r="25742"/>
          <a:stretch>
            <a:fillRect/>
          </a:stretch>
        </p:blipFill>
        <p:spPr bwMode="auto">
          <a:xfrm>
            <a:off x="7960659" y="10"/>
            <a:ext cx="423134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51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414847" y="3429000"/>
            <a:ext cx="3290887" cy="2452687"/>
          </a:xfrm>
        </p:spPr>
        <p:txBody>
          <a:bodyPr anchor="ctr">
            <a:normAutofit/>
          </a:bodyPr>
          <a:lstStyle/>
          <a:p>
            <a:r>
              <a:rPr lang="en-US" sz="3600" b="1" spc="50" dirty="0">
                <a:ln w="0"/>
                <a:solidFill>
                  <a:schemeClr val="bg2"/>
                </a:solidFill>
                <a:effectLst>
                  <a:innerShdw blurRad="63500" dist="50800" dir="13500000">
                    <a:srgbClr val="000000">
                      <a:alpha val="50000"/>
                    </a:srgbClr>
                  </a:innerShdw>
                </a:effectLst>
              </a:rPr>
              <a:t>Right of Inspection by </a:t>
            </a:r>
            <a:br>
              <a:rPr lang="en-US" sz="3600" b="1" spc="50" dirty="0">
                <a:ln w="0"/>
                <a:solidFill>
                  <a:schemeClr val="bg2"/>
                </a:solidFill>
                <a:effectLst>
                  <a:innerShdw blurRad="63500" dist="50800" dir="13500000">
                    <a:srgbClr val="000000">
                      <a:alpha val="50000"/>
                    </a:srgbClr>
                  </a:innerShdw>
                </a:effectLst>
              </a:rPr>
            </a:br>
            <a:r>
              <a:rPr lang="en-US" sz="3600" b="1" spc="50" dirty="0">
                <a:ln w="0"/>
                <a:solidFill>
                  <a:schemeClr val="bg2"/>
                </a:solidFill>
                <a:effectLst>
                  <a:innerShdw blurRad="63500" dist="50800" dir="13500000">
                    <a:srgbClr val="000000">
                      <a:alpha val="50000"/>
                    </a:srgbClr>
                  </a:innerShdw>
                </a:effectLst>
              </a:rPr>
              <a:t>a Shareholder</a:t>
            </a:r>
          </a:p>
        </p:txBody>
      </p:sp>
      <p:pic>
        <p:nvPicPr>
          <p:cNvPr id="12" name="Picture 11" descr="Books stacked on a table">
            <a:extLst>
              <a:ext uri="{FF2B5EF4-FFF2-40B4-BE49-F238E27FC236}">
                <a16:creationId xmlns:a16="http://schemas.microsoft.com/office/drawing/2014/main" id="{F2F57F9B-9D10-C7FF-788C-E18848431F94}"/>
              </a:ext>
            </a:extLst>
          </p:cNvPr>
          <p:cNvPicPr>
            <a:picLocks noChangeAspect="1"/>
          </p:cNvPicPr>
          <p:nvPr/>
        </p:nvPicPr>
        <p:blipFill>
          <a:blip r:embed="rId2"/>
          <a:srcRect t="54405"/>
          <a:stretch>
            <a:fillRect/>
          </a:stretch>
        </p:blipFill>
        <p:spPr>
          <a:xfrm>
            <a:off x="20" y="0"/>
            <a:ext cx="12191980" cy="31051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3413053" y="3612854"/>
            <a:ext cx="8569840" cy="2452687"/>
          </a:xfrm>
        </p:spPr>
        <p:txBody>
          <a:bodyPr anchor="ctr">
            <a:noAutofit/>
          </a:bodyPr>
          <a:lstStyle/>
          <a:p>
            <a:pPr marL="0" indent="0">
              <a:lnSpc>
                <a:spcPct val="110000"/>
              </a:lnSpc>
              <a:spcBef>
                <a:spcPts val="600"/>
              </a:spcBef>
              <a:spcAft>
                <a:spcPts val="600"/>
              </a:spcAft>
              <a:buNone/>
            </a:pPr>
            <a:r>
              <a:rPr lang="en-US" sz="2400" dirty="0"/>
              <a:t>Every shareholder shall, </a:t>
            </a:r>
            <a:r>
              <a:rPr lang="en-US" sz="2400" dirty="0">
                <a:solidFill>
                  <a:schemeClr val="accent2">
                    <a:lumMod val="75000"/>
                  </a:schemeClr>
                </a:solidFill>
              </a:rPr>
              <a:t>upon written verified demand stating the purpose thereof,</a:t>
            </a:r>
            <a:r>
              <a:rPr lang="en-US" sz="2400" dirty="0"/>
              <a:t> have a right to examine, </a:t>
            </a:r>
          </a:p>
          <a:p>
            <a:pPr>
              <a:lnSpc>
                <a:spcPct val="110000"/>
              </a:lnSpc>
              <a:spcBef>
                <a:spcPts val="600"/>
              </a:spcBef>
              <a:spcAft>
                <a:spcPts val="600"/>
              </a:spcAft>
              <a:buClr>
                <a:schemeClr val="accent2">
                  <a:lumMod val="75000"/>
                </a:schemeClr>
              </a:buClr>
              <a:buFont typeface="Arial Narrow" panose="020B0606020202030204" pitchFamily="34" charset="0"/>
              <a:buChar char="┤"/>
            </a:pPr>
            <a:r>
              <a:rPr lang="en-US" sz="2400" dirty="0"/>
              <a:t>During the </a:t>
            </a:r>
            <a:r>
              <a:rPr lang="en-US" sz="2400" dirty="0">
                <a:solidFill>
                  <a:schemeClr val="accent2">
                    <a:lumMod val="75000"/>
                  </a:schemeClr>
                </a:solidFill>
              </a:rPr>
              <a:t>usual hours for business </a:t>
            </a:r>
            <a:r>
              <a:rPr lang="en-US" sz="2400" dirty="0"/>
              <a:t>for any </a:t>
            </a:r>
            <a:r>
              <a:rPr lang="en-US" sz="2400" dirty="0">
                <a:solidFill>
                  <a:schemeClr val="accent2">
                    <a:lumMod val="75000"/>
                  </a:schemeClr>
                </a:solidFill>
              </a:rPr>
              <a:t>proper purpose</a:t>
            </a:r>
            <a:r>
              <a:rPr lang="en-US" sz="2400" dirty="0"/>
              <a:t>, </a:t>
            </a:r>
          </a:p>
          <a:p>
            <a:pPr>
              <a:lnSpc>
                <a:spcPct val="110000"/>
              </a:lnSpc>
              <a:spcBef>
                <a:spcPts val="600"/>
              </a:spcBef>
              <a:spcAft>
                <a:spcPts val="600"/>
              </a:spcAft>
              <a:buClr>
                <a:schemeClr val="accent2">
                  <a:lumMod val="75000"/>
                </a:schemeClr>
              </a:buClr>
              <a:buFont typeface="Arial Narrow" panose="020B0606020202030204" pitchFamily="34" charset="0"/>
              <a:buChar char="┤"/>
            </a:pPr>
            <a:r>
              <a:rPr lang="en-US" sz="2400" dirty="0"/>
              <a:t>The </a:t>
            </a:r>
            <a:r>
              <a:rPr lang="en-US" sz="2400" dirty="0">
                <a:solidFill>
                  <a:schemeClr val="accent2">
                    <a:lumMod val="75000"/>
                  </a:schemeClr>
                </a:solidFill>
              </a:rPr>
              <a:t>share register, books and records of account</a:t>
            </a:r>
            <a:r>
              <a:rPr lang="en-US" sz="2400" dirty="0"/>
              <a:t>, and </a:t>
            </a:r>
          </a:p>
          <a:p>
            <a:pPr>
              <a:lnSpc>
                <a:spcPct val="110000"/>
              </a:lnSpc>
              <a:spcBef>
                <a:spcPts val="600"/>
              </a:spcBef>
              <a:spcAft>
                <a:spcPts val="600"/>
              </a:spcAft>
              <a:buClr>
                <a:schemeClr val="accent2">
                  <a:lumMod val="75000"/>
                </a:schemeClr>
              </a:buClr>
              <a:buFont typeface="Arial Narrow" panose="020B0606020202030204" pitchFamily="34" charset="0"/>
              <a:buChar char="┤"/>
            </a:pPr>
            <a:r>
              <a:rPr lang="en-US" sz="2400" dirty="0">
                <a:solidFill>
                  <a:schemeClr val="accent2">
                    <a:lumMod val="75000"/>
                  </a:schemeClr>
                </a:solidFill>
              </a:rPr>
              <a:t>Records of the proceedings of the incorporators, shareholders, and directors</a:t>
            </a:r>
            <a:r>
              <a:rPr lang="en-US" sz="2400" dirty="0"/>
              <a:t>, and</a:t>
            </a:r>
          </a:p>
          <a:p>
            <a:pPr>
              <a:lnSpc>
                <a:spcPct val="110000"/>
              </a:lnSpc>
              <a:spcBef>
                <a:spcPts val="600"/>
              </a:spcBef>
              <a:spcAft>
                <a:spcPts val="600"/>
              </a:spcAft>
              <a:buClr>
                <a:schemeClr val="accent2">
                  <a:lumMod val="75000"/>
                </a:schemeClr>
              </a:buClr>
              <a:buFont typeface="Arial Narrow" panose="020B0606020202030204" pitchFamily="34" charset="0"/>
              <a:buChar char="┤"/>
            </a:pPr>
            <a:r>
              <a:rPr lang="en-US" sz="2400" dirty="0"/>
              <a:t>To make copies or extracts therefrom.  </a:t>
            </a:r>
          </a:p>
        </p:txBody>
      </p:sp>
      <p:sp>
        <p:nvSpPr>
          <p:cNvPr id="4" name="AutoShape 2" descr="How Long to Keep Business Records after Closing Business">
            <a:extLst>
              <a:ext uri="{FF2B5EF4-FFF2-40B4-BE49-F238E27FC236}">
                <a16:creationId xmlns:a16="http://schemas.microsoft.com/office/drawing/2014/main" id="{CDEF0876-4ECF-4F97-090B-8B815CB168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35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122" name="Picture 2" descr="Proper Purpose Rule : an explainer - iPleaders">
            <a:extLst>
              <a:ext uri="{FF2B5EF4-FFF2-40B4-BE49-F238E27FC236}">
                <a16:creationId xmlns:a16="http://schemas.microsoft.com/office/drawing/2014/main" id="{0EC2FBC2-BC53-6C50-F111-1DD4C25B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962" r="1" b="1"/>
          <a:stretch>
            <a:fillRect/>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Freeform: Shape 5128">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5131" name="Freeform: Shape 5130">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5133" name="Freeform: Shape 513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D1DD1A6-CB67-3F63-6A0C-C7FF0A4C19A1}"/>
              </a:ext>
            </a:extLst>
          </p:cNvPr>
          <p:cNvSpPr>
            <a:spLocks noGrp="1"/>
          </p:cNvSpPr>
          <p:nvPr>
            <p:ph type="title"/>
          </p:nvPr>
        </p:nvSpPr>
        <p:spPr>
          <a:xfrm>
            <a:off x="7772151" y="977017"/>
            <a:ext cx="3633746" cy="1588422"/>
          </a:xfrm>
        </p:spPr>
        <p:txBody>
          <a:bodyPr anchor="b">
            <a:normAutofit/>
          </a:bodyPr>
          <a:lstStyle/>
          <a:p>
            <a:r>
              <a:rPr lang="en-US" sz="3600" dirty="0"/>
              <a:t>Proper Purpose</a:t>
            </a:r>
          </a:p>
        </p:txBody>
      </p:sp>
      <p:sp>
        <p:nvSpPr>
          <p:cNvPr id="3" name="Content Placeholder 2">
            <a:extLst>
              <a:ext uri="{FF2B5EF4-FFF2-40B4-BE49-F238E27FC236}">
                <a16:creationId xmlns:a16="http://schemas.microsoft.com/office/drawing/2014/main" id="{6BD7017C-04DC-444D-BE69-B11467B22456}"/>
              </a:ext>
            </a:extLst>
          </p:cNvPr>
          <p:cNvSpPr>
            <a:spLocks noGrp="1"/>
          </p:cNvSpPr>
          <p:nvPr>
            <p:ph idx="1"/>
          </p:nvPr>
        </p:nvSpPr>
        <p:spPr>
          <a:xfrm>
            <a:off x="7766187" y="2759651"/>
            <a:ext cx="4194811" cy="2700062"/>
          </a:xfrm>
        </p:spPr>
        <p:txBody>
          <a:bodyPr>
            <a:normAutofit/>
          </a:bodyPr>
          <a:lstStyle/>
          <a:p>
            <a:pPr>
              <a:lnSpc>
                <a:spcPct val="100000"/>
              </a:lnSpc>
            </a:pPr>
            <a:r>
              <a:rPr lang="en-US" dirty="0"/>
              <a:t>A proper purpose shall mean a purpose reasonably related to the interest of the person as a shareholder. </a:t>
            </a:r>
          </a:p>
          <a:p>
            <a:endParaRPr lang="en-US" sz="2000" dirty="0"/>
          </a:p>
        </p:txBody>
      </p:sp>
    </p:spTree>
    <p:extLst>
      <p:ext uri="{BB962C8B-B14F-4D97-AF65-F5344CB8AC3E}">
        <p14:creationId xmlns:p14="http://schemas.microsoft.com/office/powerpoint/2010/main" val="589621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3202708"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flipH="1">
            <a:off x="6669808" y="3254576"/>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3"/>
          <p:cNvSpPr>
            <a:spLocks noGrp="1" noChangeArrowheads="1"/>
          </p:cNvSpPr>
          <p:nvPr>
            <p:ph type="subTitle" idx="1"/>
          </p:nvPr>
        </p:nvSpPr>
        <p:spPr>
          <a:xfrm>
            <a:off x="6948425" y="1247545"/>
            <a:ext cx="2438400" cy="1447800"/>
          </a:xfrm>
        </p:spPr>
        <p:txBody>
          <a:bodyPr rtlCol="0">
            <a:normAutofit lnSpcReduction="10000"/>
          </a:bodyPr>
          <a:lstStyle/>
          <a:p>
            <a:pPr algn="l">
              <a:lnSpc>
                <a:spcPct val="95000"/>
              </a:lnSpc>
              <a:defRPr/>
            </a:pPr>
            <a:r>
              <a:rPr lang="en-US" sz="2200" dirty="0">
                <a:solidFill>
                  <a:srgbClr val="8A0000"/>
                </a:solidFill>
                <a:effectLst>
                  <a:outerShdw blurRad="38100" dist="38100" dir="2700000" algn="tl">
                    <a:srgbClr val="000000">
                      <a:alpha val="43137"/>
                    </a:srgbClr>
                  </a:outerShdw>
                </a:effectLst>
                <a:latin typeface="Gill Sans MT" pitchFamily="34" charset="0"/>
              </a:rPr>
              <a:t>Suite 204</a:t>
            </a:r>
          </a:p>
          <a:p>
            <a:pPr algn="l">
              <a:lnSpc>
                <a:spcPct val="95000"/>
              </a:lnSpc>
              <a:defRPr/>
            </a:pPr>
            <a:r>
              <a:rPr lang="en-US" sz="2200" dirty="0">
                <a:solidFill>
                  <a:srgbClr val="8A0000"/>
                </a:solidFill>
                <a:effectLst>
                  <a:outerShdw blurRad="38100" dist="38100" dir="2700000" algn="tl">
                    <a:srgbClr val="000000">
                      <a:alpha val="43137"/>
                    </a:srgbClr>
                  </a:outerShdw>
                </a:effectLst>
                <a:latin typeface="Gill Sans MT" pitchFamily="34" charset="0"/>
              </a:rPr>
              <a:t>100 W Sixth Street</a:t>
            </a:r>
          </a:p>
          <a:p>
            <a:pPr algn="l">
              <a:lnSpc>
                <a:spcPct val="95000"/>
              </a:lnSpc>
              <a:defRPr/>
            </a:pPr>
            <a:r>
              <a:rPr lang="en-US" sz="2200" dirty="0">
                <a:solidFill>
                  <a:srgbClr val="8A0000"/>
                </a:solidFill>
                <a:effectLst>
                  <a:outerShdw blurRad="38100" dist="38100" dir="2700000" algn="tl">
                    <a:srgbClr val="000000">
                      <a:alpha val="43137"/>
                    </a:srgbClr>
                  </a:outerShdw>
                </a:effectLst>
                <a:latin typeface="Gill Sans MT" pitchFamily="34" charset="0"/>
              </a:rPr>
              <a:t>Media, PA 19063</a:t>
            </a:r>
          </a:p>
          <a:p>
            <a:pPr algn="l">
              <a:lnSpc>
                <a:spcPct val="95000"/>
              </a:lnSpc>
              <a:defRPr/>
            </a:pPr>
            <a:r>
              <a:rPr lang="en-US" sz="2200" dirty="0">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2000" dirty="0">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6822289" y="3507714"/>
            <a:ext cx="269067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itchFamily="34" charset="0"/>
                <a:ea typeface="+mn-ea"/>
                <a:cs typeface="+mn-cs"/>
              </a:rPr>
              <a:t>www.gibperk.com</a:t>
            </a:r>
          </a:p>
        </p:txBody>
      </p:sp>
      <p:pic>
        <p:nvPicPr>
          <p:cNvPr id="15" name="Picture 14" descr="gibperknobackground.png"/>
          <p:cNvPicPr>
            <a:picLocks noChangeAspect="1"/>
          </p:cNvPicPr>
          <p:nvPr/>
        </p:nvPicPr>
        <p:blipFill>
          <a:blip r:embed="rId2" cstate="print"/>
          <a:srcRect/>
          <a:stretch>
            <a:fillRect/>
          </a:stretch>
        </p:blipFill>
        <p:spPr bwMode="auto">
          <a:xfrm>
            <a:off x="637653" y="2593604"/>
            <a:ext cx="5458347" cy="1321943"/>
          </a:xfrm>
          <a:prstGeom prst="rect">
            <a:avLst/>
          </a:prstGeom>
          <a:noFill/>
          <a:ln w="9525">
            <a:noFill/>
            <a:miter lim="800000"/>
            <a:headEnd/>
            <a:tailEnd/>
          </a:ln>
          <a:effectLst>
            <a:outerShdw blurRad="149987" dist="250190" dir="8460000" algn="ctr">
              <a:srgbClr val="000000">
                <a:alpha val="32000"/>
              </a:srgbClr>
            </a:outerShdw>
          </a:effectLst>
        </p:spPr>
      </p:pic>
      <p:sp>
        <p:nvSpPr>
          <p:cNvPr id="17" name="Text Box 9"/>
          <p:cNvSpPr txBox="1">
            <a:spLocks noChangeArrowheads="1"/>
          </p:cNvSpPr>
          <p:nvPr/>
        </p:nvSpPr>
        <p:spPr bwMode="auto">
          <a:xfrm>
            <a:off x="6822289" y="4207871"/>
            <a:ext cx="4306372"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Narrow" pitchFamily="34" charset="0"/>
                <a:ea typeface="+mn-ea"/>
                <a:cs typeface="+mn-cs"/>
              </a:rPr>
              <a:t>www.youronlineprofessor.net</a:t>
            </a:r>
          </a:p>
        </p:txBody>
      </p:sp>
    </p:spTree>
    <p:extLst>
      <p:ext uri="{BB962C8B-B14F-4D97-AF65-F5344CB8AC3E}">
        <p14:creationId xmlns:p14="http://schemas.microsoft.com/office/powerpoint/2010/main" val="1150327034"/>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mpty office area">
            <a:extLst>
              <a:ext uri="{FF2B5EF4-FFF2-40B4-BE49-F238E27FC236}">
                <a16:creationId xmlns:a16="http://schemas.microsoft.com/office/drawing/2014/main" id="{FB9DA40E-CEF1-FB0A-6DC5-E8AC1EB0064B}"/>
              </a:ext>
            </a:extLst>
          </p:cNvPr>
          <p:cNvPicPr>
            <a:picLocks noChangeAspect="1"/>
          </p:cNvPicPr>
          <p:nvPr/>
        </p:nvPicPr>
        <p:blipFill>
          <a:blip r:embed="rId2"/>
          <a:srcRect l="5884" r="-1" b="-1"/>
          <a:stretch>
            <a:fillRect/>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289560" y="326624"/>
            <a:ext cx="3822189" cy="1899912"/>
          </a:xfrm>
        </p:spPr>
        <p:txBody>
          <a:bodyPr>
            <a:normAutofit/>
          </a:bodyPr>
          <a:lstStyle/>
          <a:p>
            <a:r>
              <a:rPr lang="en-US" sz="4000"/>
              <a:t>Right of Inspection By a Shareholder</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563592" y="2110637"/>
            <a:ext cx="5187413" cy="3742762"/>
          </a:xfrm>
        </p:spPr>
        <p:txBody>
          <a:bodyPr>
            <a:noAutofit/>
          </a:bodyPr>
          <a:lstStyle/>
          <a:p>
            <a:pPr marL="0" indent="0">
              <a:lnSpc>
                <a:spcPct val="100000"/>
              </a:lnSpc>
              <a:spcBef>
                <a:spcPts val="600"/>
              </a:spcBef>
              <a:spcAft>
                <a:spcPts val="600"/>
              </a:spcAft>
              <a:buNone/>
            </a:pPr>
            <a:r>
              <a:rPr lang="en-US" sz="2400" dirty="0"/>
              <a:t>The demand shall be directed to the Secretary of the corporation:</a:t>
            </a:r>
          </a:p>
          <a:p>
            <a:pPr marL="342900" indent="-342900">
              <a:lnSpc>
                <a:spcPct val="100000"/>
              </a:lnSpc>
              <a:spcBef>
                <a:spcPts val="600"/>
              </a:spcBef>
              <a:spcAft>
                <a:spcPts val="600"/>
              </a:spcAft>
              <a:buFont typeface="Wingdings" panose="05000000000000000000" pitchFamily="2" charset="2"/>
              <a:buChar char="§"/>
            </a:pPr>
            <a:r>
              <a:rPr lang="en-US" sz="2400" dirty="0"/>
              <a:t>At its registered office in this Commonwealth;</a:t>
            </a:r>
          </a:p>
          <a:p>
            <a:pPr marL="342900" indent="-342900">
              <a:lnSpc>
                <a:spcPct val="100000"/>
              </a:lnSpc>
              <a:spcBef>
                <a:spcPts val="600"/>
              </a:spcBef>
              <a:spcAft>
                <a:spcPts val="600"/>
              </a:spcAft>
              <a:buFont typeface="Wingdings" panose="05000000000000000000" pitchFamily="2" charset="2"/>
              <a:buChar char="§"/>
            </a:pPr>
            <a:r>
              <a:rPr lang="en-US" sz="2400" dirty="0"/>
              <a:t>At its principal place of business wherever situated; or</a:t>
            </a:r>
          </a:p>
          <a:p>
            <a:pPr marL="342900" indent="-342900">
              <a:lnSpc>
                <a:spcPct val="100000"/>
              </a:lnSpc>
              <a:spcBef>
                <a:spcPts val="600"/>
              </a:spcBef>
              <a:spcAft>
                <a:spcPts val="600"/>
              </a:spcAft>
              <a:buFont typeface="Wingdings" panose="05000000000000000000" pitchFamily="2" charset="2"/>
              <a:buChar char="§"/>
            </a:pPr>
            <a:r>
              <a:rPr lang="en-US" sz="2400" dirty="0"/>
              <a:t>At its most recent address.</a:t>
            </a:r>
          </a:p>
          <a:p>
            <a:pPr marL="342900" indent="-342900">
              <a:lnSpc>
                <a:spcPct val="100000"/>
              </a:lnSpc>
              <a:spcBef>
                <a:spcPts val="600"/>
              </a:spcBef>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4315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8" name="Group 17">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6" name="Freeform: Shape 25">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9" name="Group 18">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0" name="Group 19">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4" name="Freeform: Shape 23">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2" name="Freeform: Shape 21">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827088" y="1641752"/>
            <a:ext cx="2655887" cy="3213277"/>
          </a:xfrm>
        </p:spPr>
        <p:txBody>
          <a:bodyPr anchor="t">
            <a:normAutofit/>
          </a:bodyPr>
          <a:lstStyle/>
          <a:p>
            <a:r>
              <a:rPr lang="en-US" sz="3700"/>
              <a:t>Proceedings For The Enforcement of </a:t>
            </a:r>
            <a:br>
              <a:rPr lang="en-US" sz="3700"/>
            </a:br>
            <a:r>
              <a:rPr lang="en-US" sz="3700"/>
              <a:t>Inspection By A Shareholder</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5081572" y="1023996"/>
            <a:ext cx="6283340" cy="3952648"/>
          </a:xfrm>
        </p:spPr>
        <p:txBody>
          <a:bodyPr>
            <a:noAutofit/>
          </a:bodyPr>
          <a:lstStyle/>
          <a:p>
            <a:pPr>
              <a:lnSpc>
                <a:spcPct val="110000"/>
              </a:lnSpc>
              <a:spcBef>
                <a:spcPts val="600"/>
              </a:spcBef>
              <a:spcAft>
                <a:spcPts val="600"/>
              </a:spcAft>
              <a:buClr>
                <a:srgbClr val="C00000"/>
              </a:buClr>
              <a:buFont typeface="Aptos Light" panose="020B0004020202020204" pitchFamily="34" charset="0"/>
              <a:buChar char="›"/>
            </a:pPr>
            <a:r>
              <a:rPr lang="en-US" sz="2400" dirty="0">
                <a:solidFill>
                  <a:srgbClr val="FFFFFF"/>
                </a:solidFill>
                <a:latin typeface="Aptos" panose="020B0004020202020204" pitchFamily="34" charset="0"/>
              </a:rPr>
              <a:t>If the corporation, or an officer or agent thereof, </a:t>
            </a:r>
            <a:r>
              <a:rPr lang="en-US" sz="2400" dirty="0">
                <a:solidFill>
                  <a:srgbClr val="FF0000"/>
                </a:solidFill>
                <a:latin typeface="Aptos" panose="020B0004020202020204" pitchFamily="34" charset="0"/>
              </a:rPr>
              <a:t>refuses to permit an inspection </a:t>
            </a:r>
            <a:r>
              <a:rPr lang="en-US" sz="2400" dirty="0">
                <a:solidFill>
                  <a:srgbClr val="FFFFFF"/>
                </a:solidFill>
                <a:latin typeface="Aptos" panose="020B0004020202020204" pitchFamily="34" charset="0"/>
              </a:rPr>
              <a:t>sought by a shareholder or</a:t>
            </a:r>
          </a:p>
          <a:p>
            <a:pPr>
              <a:lnSpc>
                <a:spcPct val="100000"/>
              </a:lnSpc>
              <a:spcBef>
                <a:spcPts val="600"/>
              </a:spcBef>
              <a:spcAft>
                <a:spcPts val="600"/>
              </a:spcAft>
              <a:buClr>
                <a:srgbClr val="C00000"/>
              </a:buClr>
              <a:buFont typeface="Aptos Light" panose="020B0004020202020204" pitchFamily="34" charset="0"/>
              <a:buChar char="›"/>
            </a:pPr>
            <a:r>
              <a:rPr lang="en-US" sz="2400" dirty="0">
                <a:solidFill>
                  <a:srgbClr val="FFFFFF"/>
                </a:solidFill>
                <a:latin typeface="Aptos" panose="020B0004020202020204" pitchFamily="34" charset="0"/>
              </a:rPr>
              <a:t>Does not reply to the demand within </a:t>
            </a:r>
            <a:r>
              <a:rPr lang="en-US" sz="2400" dirty="0">
                <a:solidFill>
                  <a:srgbClr val="FF0000"/>
                </a:solidFill>
                <a:latin typeface="Aptos" panose="020B0004020202020204" pitchFamily="34" charset="0"/>
              </a:rPr>
              <a:t>five business days </a:t>
            </a:r>
            <a:r>
              <a:rPr lang="en-US" sz="2400" dirty="0">
                <a:solidFill>
                  <a:srgbClr val="FFFFFF"/>
                </a:solidFill>
                <a:latin typeface="Aptos" panose="020B0004020202020204" pitchFamily="34" charset="0"/>
              </a:rPr>
              <a:t>after the demand has been made, the shareholder may apply to the court for an order to compel the inspection.</a:t>
            </a:r>
          </a:p>
          <a:p>
            <a:pPr>
              <a:lnSpc>
                <a:spcPct val="110000"/>
              </a:lnSpc>
              <a:spcBef>
                <a:spcPts val="600"/>
              </a:spcBef>
              <a:spcAft>
                <a:spcPts val="600"/>
              </a:spcAft>
              <a:buClr>
                <a:srgbClr val="C00000"/>
              </a:buClr>
              <a:buFont typeface="Aptos Light" panose="020B0004020202020204" pitchFamily="34" charset="0"/>
              <a:buChar char="›"/>
            </a:pPr>
            <a:r>
              <a:rPr lang="en-US" sz="2400" dirty="0">
                <a:solidFill>
                  <a:srgbClr val="FFFFFF"/>
                </a:solidFill>
                <a:latin typeface="Aptos" panose="020B0004020202020204" pitchFamily="34" charset="0"/>
              </a:rPr>
              <a:t>The </a:t>
            </a:r>
            <a:r>
              <a:rPr lang="en-US" sz="2400" dirty="0">
                <a:solidFill>
                  <a:srgbClr val="FF0000"/>
                </a:solidFill>
                <a:latin typeface="Aptos" panose="020B0004020202020204" pitchFamily="34" charset="0"/>
              </a:rPr>
              <a:t>court is vested with exclusive jurisdiction </a:t>
            </a:r>
            <a:r>
              <a:rPr lang="en-US" sz="2400" dirty="0">
                <a:solidFill>
                  <a:srgbClr val="FFFFFF"/>
                </a:solidFill>
                <a:latin typeface="Aptos" panose="020B0004020202020204" pitchFamily="34" charset="0"/>
              </a:rPr>
              <a:t>to determine whether or not the person seeking inspection is entitled to the inspection sought.</a:t>
            </a:r>
          </a:p>
        </p:txBody>
      </p:sp>
    </p:spTree>
    <p:extLst>
      <p:ext uri="{BB962C8B-B14F-4D97-AF65-F5344CB8AC3E}">
        <p14:creationId xmlns:p14="http://schemas.microsoft.com/office/powerpoint/2010/main" val="29763376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02DE83-D9C9-418D-AADE-D8724EAF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1921996" y="1844395"/>
            <a:ext cx="3720353" cy="3169210"/>
          </a:xfrm>
          <a:ln w="25400" cap="sq">
            <a:solidFill>
              <a:srgbClr val="FFFFFF"/>
            </a:solidFill>
            <a:miter lim="800000"/>
          </a:ln>
        </p:spPr>
        <p:txBody>
          <a:bodyPr>
            <a:normAutofit/>
          </a:bodyPr>
          <a:lstStyle/>
          <a:p>
            <a:pPr algn="ctr"/>
            <a:r>
              <a:rPr lang="en-US" sz="3600" dirty="0">
                <a:solidFill>
                  <a:srgbClr val="FFFFFF"/>
                </a:solidFill>
              </a:rPr>
              <a:t>Proceedings For The Enforcement of </a:t>
            </a:r>
            <a:br>
              <a:rPr lang="en-US" sz="3600" dirty="0">
                <a:solidFill>
                  <a:srgbClr val="FFFFFF"/>
                </a:solidFill>
              </a:rPr>
            </a:br>
            <a:r>
              <a:rPr lang="en-US" sz="3600" dirty="0">
                <a:solidFill>
                  <a:srgbClr val="FFFFFF"/>
                </a:solidFill>
              </a:rPr>
              <a:t>Inspection By A Shareholder</a:t>
            </a:r>
          </a:p>
        </p:txBody>
      </p:sp>
      <p:sp>
        <p:nvSpPr>
          <p:cNvPr id="10" name="Rectangle 9">
            <a:extLst>
              <a:ext uri="{FF2B5EF4-FFF2-40B4-BE49-F238E27FC236}">
                <a16:creationId xmlns:a16="http://schemas.microsoft.com/office/drawing/2014/main" id="{6722C7E4-9B6F-42C7-973D-BCD39710D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6570206" y="724394"/>
            <a:ext cx="5281368" cy="5676405"/>
          </a:xfrm>
        </p:spPr>
        <p:txBody>
          <a:bodyPr anchor="ctr">
            <a:noAutofit/>
          </a:bodyPr>
          <a:lstStyle/>
          <a:p>
            <a:pPr marL="0" indent="0">
              <a:lnSpc>
                <a:spcPct val="100000"/>
              </a:lnSpc>
              <a:spcBef>
                <a:spcPts val="600"/>
              </a:spcBef>
              <a:spcAft>
                <a:spcPts val="600"/>
              </a:spcAft>
              <a:buNone/>
            </a:pPr>
            <a:r>
              <a:rPr lang="en-US" sz="2200" dirty="0">
                <a:solidFill>
                  <a:schemeClr val="tx1">
                    <a:lumMod val="75000"/>
                    <a:lumOff val="25000"/>
                  </a:schemeClr>
                </a:solidFill>
                <a:latin typeface="Aptos" panose="020B0004020202020204" pitchFamily="34" charset="0"/>
              </a:rPr>
              <a:t>The court may summarily order the corporation: </a:t>
            </a:r>
          </a:p>
          <a:p>
            <a:pPr>
              <a:lnSpc>
                <a:spcPct val="100000"/>
              </a:lnSpc>
              <a:spcBef>
                <a:spcPts val="600"/>
              </a:spcBef>
              <a:spcAft>
                <a:spcPts val="600"/>
              </a:spcAft>
              <a:buClr>
                <a:schemeClr val="accent2">
                  <a:lumMod val="75000"/>
                </a:schemeClr>
              </a:buClr>
              <a:buFont typeface="Arial Narrow" panose="020B0606020202030204" pitchFamily="34" charset="0"/>
              <a:buChar char="┤"/>
            </a:pPr>
            <a:r>
              <a:rPr lang="en-US" sz="2200" dirty="0">
                <a:solidFill>
                  <a:schemeClr val="tx1">
                    <a:lumMod val="75000"/>
                    <a:lumOff val="25000"/>
                  </a:schemeClr>
                </a:solidFill>
                <a:latin typeface="Aptos" panose="020B0004020202020204" pitchFamily="34" charset="0"/>
              </a:rPr>
              <a:t>To </a:t>
            </a:r>
            <a:r>
              <a:rPr lang="en-US" sz="2200" b="1" dirty="0">
                <a:solidFill>
                  <a:schemeClr val="tx1">
                    <a:lumMod val="75000"/>
                    <a:lumOff val="25000"/>
                  </a:schemeClr>
                </a:solidFill>
                <a:latin typeface="Aptos" panose="020B0004020202020204" pitchFamily="34" charset="0"/>
              </a:rPr>
              <a:t>permit the shareholder to inspect the share register and the other books and records </a:t>
            </a:r>
            <a:r>
              <a:rPr lang="en-US" sz="2200" dirty="0">
                <a:solidFill>
                  <a:schemeClr val="tx1">
                    <a:lumMod val="75000"/>
                    <a:lumOff val="25000"/>
                  </a:schemeClr>
                </a:solidFill>
                <a:latin typeface="Aptos" panose="020B0004020202020204" pitchFamily="34" charset="0"/>
              </a:rPr>
              <a:t>of the corporation and to make copies or extracts therefrom, or </a:t>
            </a:r>
          </a:p>
          <a:p>
            <a:pPr>
              <a:lnSpc>
                <a:spcPct val="100000"/>
              </a:lnSpc>
              <a:spcBef>
                <a:spcPts val="600"/>
              </a:spcBef>
              <a:spcAft>
                <a:spcPts val="600"/>
              </a:spcAft>
              <a:buClr>
                <a:schemeClr val="accent2">
                  <a:lumMod val="75000"/>
                </a:schemeClr>
              </a:buClr>
              <a:buFont typeface="Arial Narrow" panose="020B0606020202030204" pitchFamily="34" charset="0"/>
              <a:buChar char="┤"/>
            </a:pPr>
            <a:r>
              <a:rPr lang="en-US" sz="2200" dirty="0">
                <a:solidFill>
                  <a:schemeClr val="tx1">
                    <a:lumMod val="75000"/>
                    <a:lumOff val="25000"/>
                  </a:schemeClr>
                </a:solidFill>
                <a:latin typeface="Aptos" panose="020B0004020202020204" pitchFamily="34" charset="0"/>
              </a:rPr>
              <a:t>The court may order </a:t>
            </a:r>
            <a:r>
              <a:rPr lang="en-US" sz="2200" b="1" dirty="0">
                <a:solidFill>
                  <a:schemeClr val="tx1">
                    <a:lumMod val="75000"/>
                    <a:lumOff val="25000"/>
                  </a:schemeClr>
                </a:solidFill>
                <a:latin typeface="Aptos" panose="020B0004020202020204" pitchFamily="34" charset="0"/>
              </a:rPr>
              <a:t>the corporation to furnish to the shareholder a list of its shareholder</a:t>
            </a:r>
            <a:r>
              <a:rPr lang="en-US" sz="2200" dirty="0">
                <a:solidFill>
                  <a:schemeClr val="tx1">
                    <a:lumMod val="75000"/>
                    <a:lumOff val="25000"/>
                  </a:schemeClr>
                </a:solidFill>
                <a:latin typeface="Aptos" panose="020B0004020202020204" pitchFamily="34" charset="0"/>
              </a:rPr>
              <a:t>s as of a specific date </a:t>
            </a:r>
          </a:p>
          <a:p>
            <a:pPr>
              <a:lnSpc>
                <a:spcPct val="100000"/>
              </a:lnSpc>
              <a:spcBef>
                <a:spcPts val="600"/>
              </a:spcBef>
              <a:spcAft>
                <a:spcPts val="600"/>
              </a:spcAft>
              <a:buClr>
                <a:schemeClr val="accent2">
                  <a:lumMod val="75000"/>
                </a:schemeClr>
              </a:buClr>
              <a:buFont typeface="Arial Narrow" panose="020B0606020202030204" pitchFamily="34" charset="0"/>
              <a:buChar char="┤"/>
            </a:pPr>
            <a:r>
              <a:rPr lang="en-US" sz="2200" dirty="0">
                <a:solidFill>
                  <a:schemeClr val="tx1">
                    <a:lumMod val="75000"/>
                    <a:lumOff val="25000"/>
                  </a:schemeClr>
                </a:solidFill>
                <a:latin typeface="Aptos" panose="020B0004020202020204" pitchFamily="34" charset="0"/>
              </a:rPr>
              <a:t>On condition that the shareholder first pay to the corporation the reasonable cost of obtaining and furnishing the list and </a:t>
            </a:r>
          </a:p>
          <a:p>
            <a:pPr>
              <a:lnSpc>
                <a:spcPct val="100000"/>
              </a:lnSpc>
              <a:spcBef>
                <a:spcPts val="600"/>
              </a:spcBef>
              <a:spcAft>
                <a:spcPts val="600"/>
              </a:spcAft>
              <a:buClr>
                <a:schemeClr val="accent2">
                  <a:lumMod val="75000"/>
                </a:schemeClr>
              </a:buClr>
              <a:buFont typeface="Arial Narrow" panose="020B0606020202030204" pitchFamily="34" charset="0"/>
              <a:buChar char="┤"/>
            </a:pPr>
            <a:r>
              <a:rPr lang="en-US" sz="2200" dirty="0">
                <a:solidFill>
                  <a:schemeClr val="tx1">
                    <a:lumMod val="75000"/>
                    <a:lumOff val="25000"/>
                  </a:schemeClr>
                </a:solidFill>
                <a:latin typeface="Aptos" panose="020B0004020202020204" pitchFamily="34" charset="0"/>
              </a:rPr>
              <a:t>On such other conditions as the court deems appropriate. </a:t>
            </a:r>
          </a:p>
        </p:txBody>
      </p:sp>
    </p:spTree>
    <p:extLst>
      <p:ext uri="{BB962C8B-B14F-4D97-AF65-F5344CB8AC3E}">
        <p14:creationId xmlns:p14="http://schemas.microsoft.com/office/powerpoint/2010/main" val="26852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What records do small business owners need to keep? - FreeAgent">
            <a:extLst>
              <a:ext uri="{FF2B5EF4-FFF2-40B4-BE49-F238E27FC236}">
                <a16:creationId xmlns:a16="http://schemas.microsoft.com/office/drawing/2014/main" id="{068D2C7E-F583-5E18-87BC-B133FDDD2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54" r="25347"/>
          <a:stretch>
            <a:fillRect/>
          </a:stretch>
        </p:blipFill>
        <p:spPr bwMode="auto">
          <a:xfrm>
            <a:off x="3351915"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389087" y="300833"/>
            <a:ext cx="3822189" cy="1899912"/>
          </a:xfrm>
        </p:spPr>
        <p:txBody>
          <a:bodyPr>
            <a:normAutofit/>
          </a:bodyPr>
          <a:lstStyle/>
          <a:p>
            <a:r>
              <a:rPr lang="en-US" sz="3100" dirty="0"/>
              <a:t>Proceedings for the Enforcement of </a:t>
            </a:r>
            <a:br>
              <a:rPr lang="en-US" sz="3100" dirty="0"/>
            </a:br>
            <a:r>
              <a:rPr lang="en-US" sz="3100" dirty="0"/>
              <a:t>Inspection By A Shareholder</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389088" y="2200745"/>
            <a:ext cx="4918204" cy="4043595"/>
          </a:xfrm>
        </p:spPr>
        <p:txBody>
          <a:bodyPr>
            <a:normAutofit/>
          </a:bodyPr>
          <a:lstStyle/>
          <a:p>
            <a:pPr marL="0" indent="0">
              <a:lnSpc>
                <a:spcPct val="100000"/>
              </a:lnSpc>
              <a:spcBef>
                <a:spcPts val="600"/>
              </a:spcBef>
              <a:spcAft>
                <a:spcPts val="600"/>
              </a:spcAft>
              <a:buNone/>
            </a:pPr>
            <a:r>
              <a:rPr lang="en-US" sz="2200" i="1" dirty="0"/>
              <a:t>Where the shareholder has complied with the provisions of this section respecting the form and manner of making demand for inspection of and ...</a:t>
            </a:r>
          </a:p>
          <a:p>
            <a:pPr marL="0" indent="0">
              <a:lnSpc>
                <a:spcPct val="100000"/>
              </a:lnSpc>
              <a:spcBef>
                <a:spcPts val="600"/>
              </a:spcBef>
              <a:spcAft>
                <a:spcPts val="600"/>
              </a:spcAft>
              <a:buNone/>
            </a:pPr>
            <a:r>
              <a:rPr lang="en-US" sz="2200" dirty="0"/>
              <a:t>The shareholder seeks to inspect  the </a:t>
            </a:r>
            <a:r>
              <a:rPr lang="en-US" sz="2200" b="1" dirty="0"/>
              <a:t>share register </a:t>
            </a:r>
            <a:r>
              <a:rPr lang="en-US" sz="2200" dirty="0"/>
              <a:t>or </a:t>
            </a:r>
            <a:r>
              <a:rPr lang="en-US" sz="2200" b="1" dirty="0"/>
              <a:t>list of shareholders </a:t>
            </a:r>
            <a:r>
              <a:rPr lang="en-US" sz="2200" dirty="0"/>
              <a:t>…</a:t>
            </a:r>
          </a:p>
          <a:p>
            <a:pPr marL="0" indent="0">
              <a:lnSpc>
                <a:spcPct val="100000"/>
              </a:lnSpc>
              <a:spcBef>
                <a:spcPts val="600"/>
              </a:spcBef>
              <a:spcAft>
                <a:spcPts val="600"/>
              </a:spcAft>
              <a:buNone/>
            </a:pPr>
            <a:r>
              <a:rPr lang="en-US" sz="2200" i="1" dirty="0"/>
              <a:t>… the burden of proof shall be on </a:t>
            </a:r>
            <a:r>
              <a:rPr lang="en-US" sz="2200" b="1" i="1" dirty="0"/>
              <a:t>the corporation </a:t>
            </a:r>
            <a:r>
              <a:rPr lang="en-US" sz="2200" i="1" dirty="0"/>
              <a:t>that the inspection he seeks is for an </a:t>
            </a:r>
            <a:r>
              <a:rPr lang="en-US" sz="2200" b="1" i="1" dirty="0"/>
              <a:t>improper purpose</a:t>
            </a:r>
            <a:r>
              <a:rPr lang="en-US" sz="2200" i="1" dirty="0"/>
              <a:t>.</a:t>
            </a:r>
          </a:p>
          <a:p>
            <a:pPr marL="749300" indent="-285750">
              <a:spcBef>
                <a:spcPts val="600"/>
              </a:spcBef>
              <a:spcAft>
                <a:spcPts val="600"/>
              </a:spcAft>
              <a:buFont typeface="Wingdings" panose="05000000000000000000" pitchFamily="2" charset="2"/>
              <a:buChar char="§"/>
            </a:pPr>
            <a:endParaRPr lang="en-US" sz="1700" dirty="0"/>
          </a:p>
        </p:txBody>
      </p:sp>
    </p:spTree>
    <p:extLst>
      <p:ext uri="{BB962C8B-B14F-4D97-AF65-F5344CB8AC3E}">
        <p14:creationId xmlns:p14="http://schemas.microsoft.com/office/powerpoint/2010/main" val="21579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8A8C79-2373-DCDE-3260-D2063A03580D}"/>
            </a:ext>
          </a:extLst>
        </p:cNvPr>
        <p:cNvGrpSpPr/>
        <p:nvPr/>
      </p:nvGrpSpPr>
      <p:grpSpPr>
        <a:xfrm>
          <a:off x="0" y="0"/>
          <a:ext cx="0" cy="0"/>
          <a:chOff x="0" y="0"/>
          <a:chExt cx="0" cy="0"/>
        </a:xfrm>
      </p:grpSpPr>
      <p:sp useBgFill="1">
        <p:nvSpPr>
          <p:cNvPr id="12311" name="Rectangle 123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re Your Business's Records &amp; Minute Book Up-to-Date ? | Kalfa Law Firm">
            <a:extLst>
              <a:ext uri="{FF2B5EF4-FFF2-40B4-BE49-F238E27FC236}">
                <a16:creationId xmlns:a16="http://schemas.microsoft.com/office/drawing/2014/main" id="{6AFB8369-5E88-9CA4-DBD8-1BB22BFE8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978"/>
          <a:stretch>
            <a:fillRect/>
          </a:stretch>
        </p:blipFill>
        <p:spPr bwMode="auto">
          <a:xfrm>
            <a:off x="0" y="-10286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313" name="Rectangle 123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4EDC3-64BF-EE40-B610-221971EB4095}"/>
              </a:ext>
            </a:extLst>
          </p:cNvPr>
          <p:cNvSpPr>
            <a:spLocks noGrp="1"/>
          </p:cNvSpPr>
          <p:nvPr>
            <p:ph type="title"/>
          </p:nvPr>
        </p:nvSpPr>
        <p:spPr>
          <a:xfrm>
            <a:off x="7531610" y="365125"/>
            <a:ext cx="3822189" cy="1899912"/>
          </a:xfrm>
        </p:spPr>
        <p:txBody>
          <a:bodyPr>
            <a:normAutofit/>
          </a:bodyPr>
          <a:lstStyle/>
          <a:p>
            <a:r>
              <a:rPr lang="en-US" sz="3100"/>
              <a:t>Proceedings for the Enforcement of </a:t>
            </a:r>
            <a:br>
              <a:rPr lang="en-US" sz="3100"/>
            </a:br>
            <a:r>
              <a:rPr lang="en-US" sz="3100"/>
              <a:t>Inspection By A Shareholder</a:t>
            </a:r>
          </a:p>
        </p:txBody>
      </p:sp>
      <p:sp>
        <p:nvSpPr>
          <p:cNvPr id="3" name="Content Placeholder 2">
            <a:extLst>
              <a:ext uri="{FF2B5EF4-FFF2-40B4-BE49-F238E27FC236}">
                <a16:creationId xmlns:a16="http://schemas.microsoft.com/office/drawing/2014/main" id="{34C1F8DC-3941-C3C2-2AC9-3626E4670A09}"/>
              </a:ext>
            </a:extLst>
          </p:cNvPr>
          <p:cNvSpPr>
            <a:spLocks noGrp="1"/>
          </p:cNvSpPr>
          <p:nvPr>
            <p:ph idx="1"/>
          </p:nvPr>
        </p:nvSpPr>
        <p:spPr>
          <a:xfrm>
            <a:off x="7531610" y="2434201"/>
            <a:ext cx="3822189" cy="3742762"/>
          </a:xfrm>
        </p:spPr>
        <p:txBody>
          <a:bodyPr>
            <a:normAutofit/>
          </a:bodyPr>
          <a:lstStyle/>
          <a:p>
            <a:pPr marL="0" indent="0">
              <a:lnSpc>
                <a:spcPct val="100000"/>
              </a:lnSpc>
              <a:spcBef>
                <a:spcPts val="600"/>
              </a:spcBef>
              <a:spcAft>
                <a:spcPts val="600"/>
              </a:spcAft>
              <a:buNone/>
            </a:pPr>
            <a:r>
              <a:rPr lang="en-US" sz="2200" dirty="0"/>
              <a:t>If the shareholder seeks to inspect the </a:t>
            </a:r>
            <a:r>
              <a:rPr lang="en-US" sz="2200" b="1" dirty="0"/>
              <a:t>books and records of the corporation</a:t>
            </a:r>
            <a:r>
              <a:rPr lang="en-US" sz="2200" dirty="0"/>
              <a:t>, other than its share register or list of shareholders</a:t>
            </a:r>
          </a:p>
          <a:p>
            <a:pPr marL="0" indent="0">
              <a:lnSpc>
                <a:spcPct val="100000"/>
              </a:lnSpc>
              <a:spcBef>
                <a:spcPts val="600"/>
              </a:spcBef>
              <a:spcAft>
                <a:spcPts val="600"/>
              </a:spcAft>
              <a:buNone/>
            </a:pPr>
            <a:r>
              <a:rPr lang="en-US" sz="2200" i="1" dirty="0"/>
              <a:t>… the burden of proof shall be </a:t>
            </a:r>
            <a:r>
              <a:rPr lang="en-US" sz="2200" b="1" i="1" dirty="0"/>
              <a:t>on the shareholder </a:t>
            </a:r>
            <a:r>
              <a:rPr lang="en-US" sz="2200" i="1" dirty="0"/>
              <a:t>that the inspection he seeks is for a </a:t>
            </a:r>
            <a:r>
              <a:rPr lang="en-US" sz="2200" b="1" i="1" dirty="0"/>
              <a:t>proper purpose.</a:t>
            </a:r>
          </a:p>
          <a:p>
            <a:pPr marL="749300" indent="-285750">
              <a:spcBef>
                <a:spcPts val="600"/>
              </a:spcBef>
              <a:spcAft>
                <a:spcPts val="6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5499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5520690" y="293285"/>
            <a:ext cx="4948136" cy="920512"/>
          </a:xfrm>
        </p:spPr>
        <p:txBody>
          <a:bodyPr anchor="b">
            <a:normAutofit/>
          </a:bodyPr>
          <a:lstStyle/>
          <a:p>
            <a:r>
              <a:rPr lang="en-US" sz="2700" dirty="0"/>
              <a:t>Proceedings For The Enforcement of </a:t>
            </a:r>
            <a:br>
              <a:rPr lang="en-US" sz="2700" dirty="0"/>
            </a:br>
            <a:r>
              <a:rPr lang="en-US" sz="2700" dirty="0"/>
              <a:t>Inspection By A Shareholder</a:t>
            </a:r>
          </a:p>
        </p:txBody>
      </p:sp>
      <p:pic>
        <p:nvPicPr>
          <p:cNvPr id="13316" name="Picture 4" descr="Business Records Keeping: What You Need to Know - Access Records Management">
            <a:extLst>
              <a:ext uri="{FF2B5EF4-FFF2-40B4-BE49-F238E27FC236}">
                <a16:creationId xmlns:a16="http://schemas.microsoft.com/office/drawing/2014/main" id="{A6D653E5-B9C3-9051-69C4-72326036B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3" r="11326"/>
          <a:stretch>
            <a:fillRect/>
          </a:stretch>
        </p:blipFill>
        <p:spPr bwMode="auto">
          <a:xfrm>
            <a:off x="884696" y="285751"/>
            <a:ext cx="4498832" cy="5573078"/>
          </a:xfrm>
          <a:prstGeom prst="rect">
            <a:avLst/>
          </a:prstGeom>
          <a:noFill/>
          <a:extLst>
            <a:ext uri="{909E8E84-426E-40DD-AFC4-6F175D3DCCD1}">
              <a14:hiddenFill xmlns:a14="http://schemas.microsoft.com/office/drawing/2010/main">
                <a:solidFill>
                  <a:srgbClr val="FFFFFF"/>
                </a:solidFill>
              </a14:hiddenFill>
            </a:ext>
          </a:extLst>
        </p:spPr>
      </p:pic>
      <p:grpSp>
        <p:nvGrpSpPr>
          <p:cNvPr id="13326" name="Group 1332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3327" name="Rectangle 1332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5646420" y="1348374"/>
            <a:ext cx="6545580" cy="4960986"/>
          </a:xfrm>
        </p:spPr>
        <p:txBody>
          <a:bodyPr anchor="t">
            <a:noAutofit/>
          </a:bodyPr>
          <a:lstStyle/>
          <a:p>
            <a:pPr marL="0" indent="0">
              <a:lnSpc>
                <a:spcPct val="110000"/>
              </a:lnSpc>
              <a:spcBef>
                <a:spcPts val="600"/>
              </a:spcBef>
              <a:spcAft>
                <a:spcPts val="600"/>
              </a:spcAft>
              <a:buNone/>
            </a:pPr>
            <a:r>
              <a:rPr lang="en-US" sz="2400" b="1" dirty="0"/>
              <a:t>The court may, in its discretion, prescribe any limitations or condition</a:t>
            </a:r>
            <a:r>
              <a:rPr lang="en-US" sz="2400" dirty="0"/>
              <a:t>s with reference to the inspection or award such other or further relief as the court deems just and proper. </a:t>
            </a:r>
          </a:p>
          <a:p>
            <a:pPr marL="0" indent="0">
              <a:lnSpc>
                <a:spcPct val="110000"/>
              </a:lnSpc>
              <a:spcBef>
                <a:spcPts val="600"/>
              </a:spcBef>
              <a:spcAft>
                <a:spcPts val="600"/>
              </a:spcAft>
              <a:buNone/>
            </a:pPr>
            <a:r>
              <a:rPr lang="en-US" sz="2400" dirty="0"/>
              <a:t>The court may order books, documents and records, pertinent extracts therefrom, or duly authenticated copies thereof, </a:t>
            </a:r>
          </a:p>
          <a:p>
            <a:pPr marL="0" indent="0">
              <a:lnSpc>
                <a:spcPct val="110000"/>
              </a:lnSpc>
              <a:spcBef>
                <a:spcPts val="600"/>
              </a:spcBef>
              <a:spcAft>
                <a:spcPts val="600"/>
              </a:spcAft>
              <a:buNone/>
            </a:pPr>
            <a:r>
              <a:rPr lang="en-US" sz="2400" b="1" i="1" dirty="0"/>
              <a:t>…to be brought into this Commonwealth and kept in this Commonwealth upon such terms and conditions as the order may prescribe</a:t>
            </a:r>
            <a:r>
              <a:rPr lang="en-US" sz="2400" i="1" dirty="0"/>
              <a:t>.</a:t>
            </a:r>
          </a:p>
        </p:txBody>
      </p:sp>
    </p:spTree>
    <p:extLst>
      <p:ext uri="{BB962C8B-B14F-4D97-AF65-F5344CB8AC3E}">
        <p14:creationId xmlns:p14="http://schemas.microsoft.com/office/powerpoint/2010/main" val="24519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8" name="Rectangle 1434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836679" y="723898"/>
            <a:ext cx="6002110" cy="1495425"/>
          </a:xfrm>
        </p:spPr>
        <p:txBody>
          <a:bodyPr vert="horz" lIns="91440" tIns="45720" rIns="91440" bIns="45720" rtlCol="0">
            <a:normAutofit/>
          </a:bodyPr>
          <a:lstStyle/>
          <a:p>
            <a:r>
              <a:rPr lang="en-US" sz="4000" dirty="0"/>
              <a:t>Certain Provisions of Articles Ineffective</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836679" y="2287372"/>
            <a:ext cx="6838789" cy="3729034"/>
          </a:xfrm>
        </p:spPr>
        <p:txBody>
          <a:bodyPr vert="horz" lIns="91440" tIns="45720" rIns="91440" bIns="45720" rtlCol="0">
            <a:noAutofit/>
          </a:bodyPr>
          <a:lstStyle/>
          <a:p>
            <a:pPr marL="0" indent="0">
              <a:lnSpc>
                <a:spcPct val="100000"/>
              </a:lnSpc>
              <a:spcAft>
                <a:spcPts val="600"/>
              </a:spcAft>
              <a:buNone/>
            </a:pPr>
            <a:r>
              <a:rPr lang="en-US" sz="2000" dirty="0"/>
              <a:t>The statutory right may not be relaxed by any provision of the articles.</a:t>
            </a:r>
          </a:p>
          <a:p>
            <a:pPr marL="0" indent="0">
              <a:lnSpc>
                <a:spcPct val="100000"/>
              </a:lnSpc>
              <a:spcAft>
                <a:spcPts val="600"/>
              </a:spcAft>
              <a:buNone/>
            </a:pPr>
            <a:r>
              <a:rPr lang="en-US" sz="2000" dirty="0"/>
              <a:t>However, the corporation </a:t>
            </a:r>
            <a:r>
              <a:rPr lang="en-US" sz="2000" b="1" dirty="0"/>
              <a:t>may impose reasonable restrictions and conditions on access to and use of information to be furnished</a:t>
            </a:r>
            <a:r>
              <a:rPr lang="en-US" sz="2000" dirty="0"/>
              <a:t>, </a:t>
            </a:r>
          </a:p>
          <a:p>
            <a:pPr marL="0" indent="0">
              <a:lnSpc>
                <a:spcPct val="100000"/>
              </a:lnSpc>
              <a:spcAft>
                <a:spcPts val="600"/>
              </a:spcAft>
              <a:buNone/>
            </a:pPr>
            <a:r>
              <a:rPr lang="en-US" sz="2000" i="1" dirty="0"/>
              <a:t>…including designating information confidential and imposing nondisclosure and safeguarding obligations on the recipient.</a:t>
            </a:r>
          </a:p>
          <a:p>
            <a:pPr marL="0" indent="0">
              <a:lnSpc>
                <a:spcPct val="100000"/>
              </a:lnSpc>
              <a:spcAft>
                <a:spcPts val="600"/>
              </a:spcAft>
              <a:buNone/>
            </a:pPr>
            <a:r>
              <a:rPr lang="en-US" sz="2000" dirty="0"/>
              <a:t>In a dispute concerning the reasonableness of a restriction, condition or obligation under this subsection, </a:t>
            </a:r>
            <a:r>
              <a:rPr lang="en-US" sz="2000" b="1" i="1" dirty="0"/>
              <a:t>the corporation has the burden of proving reasonableness</a:t>
            </a:r>
            <a:r>
              <a:rPr lang="en-US" sz="2000" dirty="0"/>
              <a:t>.</a:t>
            </a:r>
          </a:p>
          <a:p>
            <a:pPr marL="0" indent="0">
              <a:spcAft>
                <a:spcPts val="600"/>
              </a:spcAft>
              <a:buNone/>
            </a:pPr>
            <a:endParaRPr lang="en-US" sz="2000" dirty="0"/>
          </a:p>
          <a:p>
            <a:pPr marL="0" indent="0">
              <a:spcAft>
                <a:spcPts val="600"/>
              </a:spcAft>
              <a:buNone/>
            </a:pPr>
            <a:endParaRPr lang="en-US" sz="2000" dirty="0"/>
          </a:p>
          <a:p>
            <a:pPr marL="0" indent="0">
              <a:spcAft>
                <a:spcPts val="600"/>
              </a:spcAft>
              <a:buNone/>
            </a:pPr>
            <a:endParaRPr lang="en-US" sz="2000" dirty="0"/>
          </a:p>
          <a:p>
            <a:pPr marL="0" indent="0">
              <a:spcAft>
                <a:spcPts val="600"/>
              </a:spcAft>
              <a:buNone/>
            </a:pPr>
            <a:endParaRPr lang="en-US" sz="2000" dirty="0"/>
          </a:p>
        </p:txBody>
      </p:sp>
      <p:pic>
        <p:nvPicPr>
          <p:cNvPr id="5122" name="Picture 2" descr="5,600+ Strict Rules Stock Illustrations, Royalty-Free Vector Graphics &amp; Clip  Art - iStock">
            <a:extLst>
              <a:ext uri="{FF2B5EF4-FFF2-40B4-BE49-F238E27FC236}">
                <a16:creationId xmlns:a16="http://schemas.microsoft.com/office/drawing/2014/main" id="{5066BE94-94A3-F8DC-2F10-3C3BCC880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70" r="26122" b="-2"/>
          <a:stretch>
            <a:fillRect/>
          </a:stretch>
        </p:blipFill>
        <p:spPr bwMode="auto">
          <a:xfrm>
            <a:off x="7898130" y="10"/>
            <a:ext cx="4293869"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04" name="Rectangle 820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16,500+ Casual Meeting Stock Illustrations, Royalty-Free Vector Graphics &amp; Clip  Art - iStock | Casual business meeting, Meeting, Business meeting">
            <a:extLst>
              <a:ext uri="{FF2B5EF4-FFF2-40B4-BE49-F238E27FC236}">
                <a16:creationId xmlns:a16="http://schemas.microsoft.com/office/drawing/2014/main" id="{C27CEFB6-5E7D-67F3-B6EE-CF44B4C38D1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8583" b="15046"/>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5BA768-47C8-4D0C-AE64-DAAAE70F58D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Compulsory Meeting Provisions</a:t>
            </a:r>
          </a:p>
        </p:txBody>
      </p:sp>
    </p:spTree>
    <p:extLst>
      <p:ext uri="{BB962C8B-B14F-4D97-AF65-F5344CB8AC3E}">
        <p14:creationId xmlns:p14="http://schemas.microsoft.com/office/powerpoint/2010/main" val="255481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838199" y="537883"/>
            <a:ext cx="4783697" cy="1185039"/>
          </a:xfrm>
        </p:spPr>
        <p:txBody>
          <a:bodyPr anchor="b">
            <a:normAutofit/>
          </a:bodyPr>
          <a:lstStyle/>
          <a:p>
            <a:r>
              <a:rPr lang="en-US" sz="4000" dirty="0"/>
              <a:t>Special Meetings</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838199" y="1828917"/>
            <a:ext cx="5446892" cy="3433583"/>
          </a:xfrm>
        </p:spPr>
        <p:txBody>
          <a:bodyPr>
            <a:noAutofit/>
          </a:bodyPr>
          <a:lstStyle/>
          <a:p>
            <a:pPr marL="0" indent="0">
              <a:lnSpc>
                <a:spcPct val="100000"/>
              </a:lnSpc>
              <a:spcBef>
                <a:spcPts val="600"/>
              </a:spcBef>
              <a:spcAft>
                <a:spcPts val="600"/>
              </a:spcAft>
              <a:buNone/>
            </a:pPr>
            <a:r>
              <a:rPr lang="en-US" sz="2000" dirty="0"/>
              <a:t>Special meetings of the shareholders may be called at any time:</a:t>
            </a:r>
          </a:p>
          <a:p>
            <a:pPr marL="463550" indent="-404813">
              <a:lnSpc>
                <a:spcPct val="110000"/>
              </a:lnSpc>
              <a:spcBef>
                <a:spcPts val="600"/>
              </a:spcBef>
              <a:spcAft>
                <a:spcPts val="600"/>
              </a:spcAft>
              <a:buFont typeface="Wingdings" panose="05000000000000000000" pitchFamily="2" charset="2"/>
              <a:buChar char="§"/>
            </a:pPr>
            <a:r>
              <a:rPr lang="en-US" sz="2000" dirty="0"/>
              <a:t>By the </a:t>
            </a:r>
            <a:r>
              <a:rPr lang="en-US" sz="2000" b="1" dirty="0"/>
              <a:t>board of directors</a:t>
            </a:r>
            <a:r>
              <a:rPr lang="en-US" sz="2000" dirty="0"/>
              <a:t>;</a:t>
            </a:r>
          </a:p>
          <a:p>
            <a:pPr marL="463550" indent="-404813">
              <a:lnSpc>
                <a:spcPct val="110000"/>
              </a:lnSpc>
              <a:spcBef>
                <a:spcPts val="600"/>
              </a:spcBef>
              <a:spcAft>
                <a:spcPts val="600"/>
              </a:spcAft>
              <a:buFont typeface="Wingdings" panose="05000000000000000000" pitchFamily="2" charset="2"/>
              <a:buChar char="§"/>
            </a:pPr>
            <a:r>
              <a:rPr lang="en-US" sz="2000" dirty="0"/>
              <a:t>Unless otherwise provided in the articles  by </a:t>
            </a:r>
            <a:r>
              <a:rPr lang="en-US" sz="2000" b="1" dirty="0"/>
              <a:t>shareholders entitled to cast at least 20% of the votes </a:t>
            </a:r>
            <a:r>
              <a:rPr lang="en-US" sz="2000" dirty="0"/>
              <a:t>that all shareholders are entitled to cast at the particular meeting; or</a:t>
            </a:r>
          </a:p>
          <a:p>
            <a:pPr marL="463550" indent="-404813">
              <a:lnSpc>
                <a:spcPct val="110000"/>
              </a:lnSpc>
              <a:spcBef>
                <a:spcPts val="600"/>
              </a:spcBef>
              <a:spcAft>
                <a:spcPts val="600"/>
              </a:spcAft>
              <a:buFont typeface="Wingdings" panose="05000000000000000000" pitchFamily="2" charset="2"/>
              <a:buChar char="§"/>
            </a:pPr>
            <a:r>
              <a:rPr lang="en-US" sz="2000" dirty="0"/>
              <a:t>By such </a:t>
            </a:r>
            <a:r>
              <a:rPr lang="en-US" sz="2000" b="1" dirty="0"/>
              <a:t>officers</a:t>
            </a:r>
            <a:r>
              <a:rPr lang="en-US" sz="2000" dirty="0"/>
              <a:t> or other persons as may be provided in the bylaws.</a:t>
            </a:r>
          </a:p>
        </p:txBody>
      </p:sp>
      <p:pic>
        <p:nvPicPr>
          <p:cNvPr id="15362" name="Picture 2" descr="Special Meeting&quot; Images – Browse 78 Stock Photos, Vectors, and Video |  Adobe Stock">
            <a:extLst>
              <a:ext uri="{FF2B5EF4-FFF2-40B4-BE49-F238E27FC236}">
                <a16:creationId xmlns:a16="http://schemas.microsoft.com/office/drawing/2014/main" id="{5EA28216-01E6-141A-CC6E-B54DAE83D5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4384" y="754698"/>
            <a:ext cx="4405274" cy="5582023"/>
          </a:xfrm>
          <a:prstGeom prst="rect">
            <a:avLst/>
          </a:prstGeom>
          <a:noFill/>
          <a:effectLst>
            <a:outerShdw blurRad="50800" dist="38100" sx="102000" sy="1020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9E4F587-B344-D449-B56D-802B30FF1489}"/>
              </a:ext>
            </a:extLst>
          </p:cNvPr>
          <p:cNvCxnSpPr/>
          <p:nvPr/>
        </p:nvCxnSpPr>
        <p:spPr>
          <a:xfrm>
            <a:off x="1408922" y="3442996"/>
            <a:ext cx="4687078"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42F8C6F0-8C67-946E-2DFC-AAA7F1B4DFC0}"/>
              </a:ext>
            </a:extLst>
          </p:cNvPr>
          <p:cNvSpPr txBox="1"/>
          <p:nvPr/>
        </p:nvSpPr>
        <p:spPr>
          <a:xfrm rot="21386395">
            <a:off x="878182" y="3358367"/>
            <a:ext cx="6097554" cy="954107"/>
          </a:xfrm>
          <a:prstGeom prst="rect">
            <a:avLst/>
          </a:prstGeom>
          <a:solidFill>
            <a:schemeClr val="accent1"/>
          </a:solidFill>
          <a:ln>
            <a:solidFill>
              <a:schemeClr val="bg1"/>
            </a:solidFill>
          </a:ln>
          <a:effectLst>
            <a:outerShdw blurRad="50800" dist="50800" dir="5400000" algn="ctr" rotWithShape="0">
              <a:srgbClr val="000000">
                <a:alpha val="99000"/>
              </a:srgbClr>
            </a:outerShdw>
          </a:effectLst>
        </p:spPr>
        <p:txBody>
          <a:bodyPr wrap="square">
            <a:spAutoFit/>
          </a:bodyPr>
          <a:lstStyle/>
          <a:p>
            <a:r>
              <a:rPr lang="en-US" sz="1400" b="1" dirty="0">
                <a:solidFill>
                  <a:schemeClr val="bg1"/>
                </a:solidFill>
              </a:rPr>
              <a:t>Judicial oversight</a:t>
            </a:r>
            <a:r>
              <a:rPr lang="en-US" sz="1400" dirty="0">
                <a:solidFill>
                  <a:schemeClr val="bg1"/>
                </a:solidFill>
              </a:rPr>
              <a:t>: Even where restrictions exist, Pennsylvania courts retain equitable authority to order a special meeting in cases of director deadlock or fundamental shareholder rights concerns (e.g., under 15 Pa. C.S. § 1767, courts can intervene in cases of deadlock</a:t>
            </a:r>
            <a:r>
              <a:rPr lang="en-US" sz="1400" dirty="0"/>
              <a:t>).</a:t>
            </a:r>
          </a:p>
        </p:txBody>
      </p:sp>
    </p:spTree>
    <p:extLst>
      <p:ext uri="{BB962C8B-B14F-4D97-AF65-F5344CB8AC3E}">
        <p14:creationId xmlns:p14="http://schemas.microsoft.com/office/powerpoint/2010/main" val="367558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to Run an Effective Meeting">
            <a:extLst>
              <a:ext uri="{FF2B5EF4-FFF2-40B4-BE49-F238E27FC236}">
                <a16:creationId xmlns:a16="http://schemas.microsoft.com/office/drawing/2014/main" id="{58243990-46BF-45A6-3F50-DA5ACD0D3682}"/>
              </a:ext>
            </a:extLst>
          </p:cNvPr>
          <p:cNvPicPr>
            <a:picLocks noChangeAspect="1"/>
          </p:cNvPicPr>
          <p:nvPr/>
        </p:nvPicPr>
        <p:blipFill>
          <a:blip r:embed="rId2"/>
          <a:stretch>
            <a:fillRect/>
          </a:stretch>
        </p:blipFill>
        <p:spPr>
          <a:xfrm>
            <a:off x="95250" y="133350"/>
            <a:ext cx="12096750" cy="6804421"/>
          </a:xfrm>
          <a:prstGeom prst="rect">
            <a:avLst/>
          </a:prstGeom>
          <a:effectLst/>
        </p:spPr>
      </p:pic>
      <p:sp>
        <p:nvSpPr>
          <p:cNvPr id="2" name="Title 1">
            <a:extLst>
              <a:ext uri="{FF2B5EF4-FFF2-40B4-BE49-F238E27FC236}">
                <a16:creationId xmlns:a16="http://schemas.microsoft.com/office/drawing/2014/main" id="{1417CE40-B442-8420-3A9A-FF711B437F07}"/>
              </a:ext>
            </a:extLst>
          </p:cNvPr>
          <p:cNvSpPr>
            <a:spLocks noGrp="1"/>
          </p:cNvSpPr>
          <p:nvPr>
            <p:ph type="title"/>
          </p:nvPr>
        </p:nvSpPr>
        <p:spPr/>
        <p:txBody>
          <a:bodyPr/>
          <a:lstStyle/>
          <a:p>
            <a:r>
              <a:rPr lang="en-US" dirty="0"/>
              <a:t>Compulsory Meeting Provisions	</a:t>
            </a:r>
          </a:p>
        </p:txBody>
      </p:sp>
      <p:sp>
        <p:nvSpPr>
          <p:cNvPr id="3" name="Content Placeholder 2">
            <a:extLst>
              <a:ext uri="{FF2B5EF4-FFF2-40B4-BE49-F238E27FC236}">
                <a16:creationId xmlns:a16="http://schemas.microsoft.com/office/drawing/2014/main" id="{AE0ABD66-B4A3-67F7-A608-8623C3645CCE}"/>
              </a:ext>
            </a:extLst>
          </p:cNvPr>
          <p:cNvSpPr>
            <a:spLocks noGrp="1"/>
          </p:cNvSpPr>
          <p:nvPr>
            <p:ph idx="1"/>
          </p:nvPr>
        </p:nvSpPr>
        <p:spPr>
          <a:xfrm>
            <a:off x="838200" y="1557338"/>
            <a:ext cx="10434637" cy="4791075"/>
          </a:xfrm>
        </p:spPr>
        <p:txBody>
          <a:bodyPr/>
          <a:lstStyle/>
          <a:p>
            <a:pPr marL="0" indent="0">
              <a:lnSpc>
                <a:spcPct val="110000"/>
              </a:lnSpc>
              <a:spcBef>
                <a:spcPts val="600"/>
              </a:spcBef>
              <a:spcAft>
                <a:spcPts val="600"/>
              </a:spcAft>
              <a:buNone/>
            </a:pPr>
            <a:r>
              <a:rPr lang="en-US" dirty="0">
                <a:highlight>
                  <a:srgbClr val="FFFFFF"/>
                </a:highlight>
              </a:rPr>
              <a:t>The articles of incorporation, by specific provision can confer a right for shareholders to compel a special meeting of the shareholders.</a:t>
            </a:r>
          </a:p>
          <a:p>
            <a:pPr marL="0" indent="0">
              <a:buNone/>
            </a:pPr>
            <a:endParaRPr lang="en-US" dirty="0"/>
          </a:p>
        </p:txBody>
      </p:sp>
    </p:spTree>
    <p:extLst>
      <p:ext uri="{BB962C8B-B14F-4D97-AF65-F5344CB8AC3E}">
        <p14:creationId xmlns:p14="http://schemas.microsoft.com/office/powerpoint/2010/main" val="33750494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2216728"/>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We represent clients in matters pertaining to:</a:t>
            </a: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21" name="Text Box 8"/>
          <p:cNvSpPr txBox="1">
            <a:spLocks noChangeArrowheads="1"/>
          </p:cNvSpPr>
          <p:nvPr/>
        </p:nvSpPr>
        <p:spPr bwMode="auto">
          <a:xfrm>
            <a:off x="3867150" y="4305373"/>
            <a:ext cx="5257800" cy="22463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Business Transactions</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Real Estate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Planning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Administration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Tax Problem Resolution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Emerging Businesses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Litigation</a:t>
            </a:r>
            <a:endParaRPr kumimoji="0" lang="en-US" sz="1800" b="0" i="0"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endParaRPr>
          </a:p>
        </p:txBody>
      </p:sp>
      <p:pic>
        <p:nvPicPr>
          <p:cNvPr id="2" name="Picture 1" descr="gibperknobackground.png">
            <a:extLst>
              <a:ext uri="{FF2B5EF4-FFF2-40B4-BE49-F238E27FC236}">
                <a16:creationId xmlns:a16="http://schemas.microsoft.com/office/drawing/2014/main" id="{81188561-C985-C2B3-1B60-EC7F52F2AE7A}"/>
              </a:ext>
            </a:extLst>
          </p:cNvPr>
          <p:cNvPicPr>
            <a:picLocks noChangeAspect="1"/>
          </p:cNvPicPr>
          <p:nvPr/>
        </p:nvPicPr>
        <p:blipFill>
          <a:blip r:embed="rId2" cstate="print"/>
          <a:srcRect/>
          <a:stretch>
            <a:fillRect/>
          </a:stretch>
        </p:blipFill>
        <p:spPr bwMode="auto">
          <a:xfrm>
            <a:off x="4648200" y="623546"/>
            <a:ext cx="4277423" cy="1004363"/>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86479466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481013" y="3752849"/>
            <a:ext cx="3290887" cy="2452687"/>
          </a:xfrm>
        </p:spPr>
        <p:txBody>
          <a:bodyPr anchor="ctr">
            <a:normAutofit/>
          </a:bodyPr>
          <a:lstStyle/>
          <a:p>
            <a:r>
              <a:rPr lang="en-US" sz="3600" dirty="0"/>
              <a:t>Special Meetings</a:t>
            </a:r>
          </a:p>
        </p:txBody>
      </p:sp>
      <p:pic>
        <p:nvPicPr>
          <p:cNvPr id="16386" name="Picture 2" descr="How to Have a Special Meeting - Civility">
            <a:extLst>
              <a:ext uri="{FF2B5EF4-FFF2-40B4-BE49-F238E27FC236}">
                <a16:creationId xmlns:a16="http://schemas.microsoft.com/office/drawing/2014/main" id="{AF71BF43-8AA5-196C-CCA4-D0090CA02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653" b="28752"/>
          <a:stretch>
            <a:fillRect/>
          </a:stretch>
        </p:blipFill>
        <p:spPr bwMode="auto">
          <a:xfrm>
            <a:off x="20" y="11"/>
            <a:ext cx="12191980" cy="330671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3442022" y="3543653"/>
            <a:ext cx="8268965" cy="2805266"/>
          </a:xfrm>
        </p:spPr>
        <p:txBody>
          <a:bodyPr anchor="ctr">
            <a:noAutofit/>
          </a:bodyPr>
          <a:lstStyle/>
          <a:p>
            <a:pPr marL="463550" indent="0">
              <a:spcBef>
                <a:spcPts val="600"/>
              </a:spcBef>
              <a:spcAft>
                <a:spcPts val="600"/>
              </a:spcAft>
              <a:buNone/>
            </a:pPr>
            <a:r>
              <a:rPr lang="en-US" sz="2000" dirty="0"/>
              <a:t>At any time, upon written request of any person who has called a special meeting, </a:t>
            </a:r>
          </a:p>
          <a:p>
            <a:pPr marL="806450" indent="-342900">
              <a:spcBef>
                <a:spcPts val="600"/>
              </a:spcBef>
              <a:spcAft>
                <a:spcPts val="600"/>
              </a:spcAft>
              <a:buClr>
                <a:schemeClr val="accent2">
                  <a:lumMod val="75000"/>
                </a:schemeClr>
              </a:buClr>
              <a:buFont typeface="Lato" panose="020F0502020204030203" pitchFamily="34" charset="0"/>
              <a:buChar char="›"/>
            </a:pPr>
            <a:r>
              <a:rPr lang="en-US" sz="2000" dirty="0"/>
              <a:t>It shall be </a:t>
            </a:r>
            <a:r>
              <a:rPr lang="en-US" sz="2000" b="1" dirty="0"/>
              <a:t>the duty of the secretary to fix the time </a:t>
            </a:r>
            <a:r>
              <a:rPr lang="en-US" sz="2000" dirty="0"/>
              <a:t>of the meeting </a:t>
            </a:r>
          </a:p>
          <a:p>
            <a:pPr marL="806450" indent="-342900">
              <a:lnSpc>
                <a:spcPct val="100000"/>
              </a:lnSpc>
              <a:spcBef>
                <a:spcPts val="600"/>
              </a:spcBef>
              <a:spcAft>
                <a:spcPts val="600"/>
              </a:spcAft>
              <a:buClr>
                <a:schemeClr val="accent2">
                  <a:lumMod val="75000"/>
                </a:schemeClr>
              </a:buClr>
              <a:buFont typeface="Lato" panose="020F0502020204030203" pitchFamily="34" charset="0"/>
              <a:buChar char="›"/>
            </a:pPr>
            <a:r>
              <a:rPr lang="en-US" sz="2000" dirty="0"/>
              <a:t>Which, if the meeting is called pursuant to a statutory right, </a:t>
            </a:r>
            <a:r>
              <a:rPr lang="en-US" sz="2000" b="1" dirty="0"/>
              <a:t>shall be held not more than 60 days after the receipt of the request</a:t>
            </a:r>
            <a:r>
              <a:rPr lang="en-US" sz="2000" dirty="0"/>
              <a:t>. </a:t>
            </a:r>
          </a:p>
          <a:p>
            <a:pPr marL="806450" indent="-342900">
              <a:spcBef>
                <a:spcPts val="600"/>
              </a:spcBef>
              <a:spcAft>
                <a:spcPts val="600"/>
              </a:spcAft>
              <a:buClr>
                <a:schemeClr val="accent2">
                  <a:lumMod val="75000"/>
                </a:schemeClr>
              </a:buClr>
              <a:buFont typeface="Lato" panose="020F0502020204030203" pitchFamily="34" charset="0"/>
              <a:buChar char="›"/>
            </a:pPr>
            <a:r>
              <a:rPr lang="en-US" sz="2000" dirty="0"/>
              <a:t>Such a meeting is called by </a:t>
            </a:r>
            <a:r>
              <a:rPr lang="en-US" sz="2000" b="1" dirty="0"/>
              <a:t>directing a request to the corporate secretary.</a:t>
            </a:r>
          </a:p>
          <a:p>
            <a:pPr marL="806450" indent="-342900">
              <a:spcBef>
                <a:spcPts val="600"/>
              </a:spcBef>
              <a:spcAft>
                <a:spcPts val="600"/>
              </a:spcAft>
              <a:buClr>
                <a:schemeClr val="accent2">
                  <a:lumMod val="75000"/>
                </a:schemeClr>
              </a:buClr>
              <a:buFont typeface="Lato" panose="020F0502020204030203" pitchFamily="34" charset="0"/>
              <a:buChar char="›"/>
            </a:pPr>
            <a:r>
              <a:rPr lang="en-US" sz="2000" dirty="0"/>
              <a:t>If the secretary neglects or refuses to fix the time of the meeting, the person or persons calling the meeting may do so. </a:t>
            </a:r>
          </a:p>
        </p:txBody>
      </p:sp>
    </p:spTree>
    <p:extLst>
      <p:ext uri="{BB962C8B-B14F-4D97-AF65-F5344CB8AC3E}">
        <p14:creationId xmlns:p14="http://schemas.microsoft.com/office/powerpoint/2010/main" val="15019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445A07-A840-F4C0-0C9E-ECA01DB2189D}"/>
              </a:ext>
            </a:extLst>
          </p:cNvPr>
          <p:cNvPicPr>
            <a:picLocks noChangeAspect="1"/>
          </p:cNvPicPr>
          <p:nvPr/>
        </p:nvPicPr>
        <p:blipFill>
          <a:blip r:embed="rId2">
            <a:alphaModFix amt="50000"/>
          </a:blip>
          <a:srcRect r="7133" b="-1"/>
          <a:stretch>
            <a:fill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AD5BA768-47C8-4D0C-AE64-DAAAE70F58D3}"/>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Removal of the Directors</a:t>
            </a:r>
          </a:p>
        </p:txBody>
      </p:sp>
      <p:sp>
        <p:nvSpPr>
          <p:cNvPr id="3" name="Text Placeholder 2">
            <a:extLst>
              <a:ext uri="{FF2B5EF4-FFF2-40B4-BE49-F238E27FC236}">
                <a16:creationId xmlns:a16="http://schemas.microsoft.com/office/drawing/2014/main" id="{766E8E4A-7381-48BA-9880-825EAD5C81CD}"/>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r>
              <a:rPr lang="en-US">
                <a:solidFill>
                  <a:schemeClr val="bg1"/>
                </a:solidFill>
              </a:rPr>
              <a:t>Removal by the Shareholders and Removal by the Board</a:t>
            </a: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543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206506" y="270876"/>
            <a:ext cx="5251316" cy="1807305"/>
          </a:xfrm>
        </p:spPr>
        <p:txBody>
          <a:bodyPr>
            <a:normAutofit/>
          </a:bodyPr>
          <a:lstStyle/>
          <a:p>
            <a:r>
              <a:rPr lang="en-US" dirty="0"/>
              <a:t>Removal by the Shareholders</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206505" y="2078182"/>
            <a:ext cx="5455385" cy="4627418"/>
          </a:xfrm>
        </p:spPr>
        <p:txBody>
          <a:bodyPr>
            <a:normAutofit/>
          </a:bodyPr>
          <a:lstStyle/>
          <a:p>
            <a:pPr marL="0" indent="0">
              <a:lnSpc>
                <a:spcPct val="100000"/>
              </a:lnSpc>
              <a:spcBef>
                <a:spcPts val="600"/>
              </a:spcBef>
              <a:spcAft>
                <a:spcPts val="600"/>
              </a:spcAft>
              <a:buNone/>
            </a:pPr>
            <a:r>
              <a:rPr lang="en-US" sz="2000" dirty="0">
                <a:latin typeface="Aptos" panose="020B0004020202020204" pitchFamily="34" charset="0"/>
              </a:rPr>
              <a:t>Unless otherwise provided in a bylaw adopted by the shareholders:</a:t>
            </a:r>
          </a:p>
          <a:p>
            <a:pPr>
              <a:lnSpc>
                <a:spcPct val="100000"/>
              </a:lnSpc>
              <a:spcBef>
                <a:spcPts val="600"/>
              </a:spcBef>
              <a:spcAft>
                <a:spcPts val="600"/>
              </a:spcAft>
            </a:pPr>
            <a:r>
              <a:rPr lang="en-US" sz="2000" dirty="0">
                <a:latin typeface="Aptos" panose="020B0004020202020204" pitchFamily="34" charset="0"/>
              </a:rPr>
              <a:t>the entire board of directors, or </a:t>
            </a:r>
          </a:p>
          <a:p>
            <a:pPr>
              <a:lnSpc>
                <a:spcPct val="100000"/>
              </a:lnSpc>
              <a:spcBef>
                <a:spcPts val="600"/>
              </a:spcBef>
              <a:spcAft>
                <a:spcPts val="600"/>
              </a:spcAft>
            </a:pPr>
            <a:r>
              <a:rPr lang="en-US" sz="2000" dirty="0">
                <a:latin typeface="Aptos" panose="020B0004020202020204" pitchFamily="34" charset="0"/>
              </a:rPr>
              <a:t>a class of the board where the board is classified with respect to the power to select directors, or </a:t>
            </a:r>
          </a:p>
          <a:p>
            <a:pPr>
              <a:lnSpc>
                <a:spcPct val="100000"/>
              </a:lnSpc>
              <a:spcBef>
                <a:spcPts val="600"/>
              </a:spcBef>
              <a:spcAft>
                <a:spcPts val="600"/>
              </a:spcAft>
            </a:pPr>
            <a:r>
              <a:rPr lang="en-US" sz="2000" dirty="0">
                <a:latin typeface="Aptos" panose="020B0004020202020204" pitchFamily="34" charset="0"/>
              </a:rPr>
              <a:t>any individual director of a business corporation </a:t>
            </a:r>
          </a:p>
          <a:p>
            <a:pPr marL="0" indent="0">
              <a:lnSpc>
                <a:spcPct val="100000"/>
              </a:lnSpc>
              <a:spcBef>
                <a:spcPts val="600"/>
              </a:spcBef>
              <a:spcAft>
                <a:spcPts val="600"/>
              </a:spcAft>
              <a:buNone/>
            </a:pPr>
            <a:r>
              <a:rPr lang="en-US" sz="2000" dirty="0">
                <a:latin typeface="Aptos" panose="020B0004020202020204" pitchFamily="34" charset="0"/>
              </a:rPr>
              <a:t>may be removed from office without assigning any cause by the vote of shareholders, or of the holders of a class or series of shares, entitled to elect directors, or the class of directors. </a:t>
            </a:r>
          </a:p>
        </p:txBody>
      </p:sp>
      <p:pic>
        <p:nvPicPr>
          <p:cNvPr id="7" name="Picture 6">
            <a:extLst>
              <a:ext uri="{FF2B5EF4-FFF2-40B4-BE49-F238E27FC236}">
                <a16:creationId xmlns:a16="http://schemas.microsoft.com/office/drawing/2014/main" id="{7B971184-E240-1970-17DE-11A7253B3794}"/>
              </a:ext>
            </a:extLst>
          </p:cNvPr>
          <p:cNvPicPr>
            <a:picLocks noChangeAspect="1"/>
          </p:cNvPicPr>
          <p:nvPr/>
        </p:nvPicPr>
        <p:blipFill>
          <a:blip r:embed="rId2"/>
          <a:srcRect l="271" t="13065" r="11346"/>
          <a:stretch>
            <a:fillRect/>
          </a:stretch>
        </p:blipFill>
        <p:spPr>
          <a:xfrm>
            <a:off x="5214932" y="1"/>
            <a:ext cx="697402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outerShdw blurRad="50800" dist="50800" dir="5400000" algn="ctr" rotWithShape="0">
              <a:srgbClr val="000000">
                <a:alpha val="99000"/>
              </a:srgbClr>
            </a:outerShdw>
          </a:effectLst>
        </p:spPr>
      </p:pic>
      <p:sp>
        <p:nvSpPr>
          <p:cNvPr id="4" name="AutoShape 2" descr="Remove Director of Company / Business Online in India">
            <a:extLst>
              <a:ext uri="{FF2B5EF4-FFF2-40B4-BE49-F238E27FC236}">
                <a16:creationId xmlns:a16="http://schemas.microsoft.com/office/drawing/2014/main" id="{DAB0BC9E-C2FC-C399-C0D5-AB59388C01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6" name="Straight Connector 5">
            <a:extLst>
              <a:ext uri="{FF2B5EF4-FFF2-40B4-BE49-F238E27FC236}">
                <a16:creationId xmlns:a16="http://schemas.microsoft.com/office/drawing/2014/main" id="{92969EF0-69DE-B950-C38E-5A3EEC2F90D5}"/>
              </a:ext>
            </a:extLst>
          </p:cNvPr>
          <p:cNvCxnSpPr/>
          <p:nvPr/>
        </p:nvCxnSpPr>
        <p:spPr>
          <a:xfrm>
            <a:off x="345233" y="2435290"/>
            <a:ext cx="486969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C442575-1AAD-3873-1433-5094D4728D6E}"/>
              </a:ext>
            </a:extLst>
          </p:cNvPr>
          <p:cNvCxnSpPr>
            <a:cxnSpLocks/>
          </p:cNvCxnSpPr>
          <p:nvPr/>
        </p:nvCxnSpPr>
        <p:spPr>
          <a:xfrm>
            <a:off x="345233" y="2764971"/>
            <a:ext cx="22580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1762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97A1-0F46-4DCC-90EA-BF78FF70A78D}"/>
              </a:ext>
            </a:extLst>
          </p:cNvPr>
          <p:cNvSpPr>
            <a:spLocks noGrp="1"/>
          </p:cNvSpPr>
          <p:nvPr>
            <p:ph type="title"/>
          </p:nvPr>
        </p:nvSpPr>
        <p:spPr>
          <a:xfrm>
            <a:off x="648930" y="117989"/>
            <a:ext cx="5127031" cy="1676603"/>
          </a:xfrm>
        </p:spPr>
        <p:txBody>
          <a:bodyPr>
            <a:normAutofit/>
          </a:bodyPr>
          <a:lstStyle/>
          <a:p>
            <a:r>
              <a:rPr lang="en-US" dirty="0">
                <a:solidFill>
                  <a:srgbClr val="FF0000"/>
                </a:solidFill>
              </a:rPr>
              <a:t>Removal by the Board</a:t>
            </a:r>
          </a:p>
        </p:txBody>
      </p:sp>
      <p:sp>
        <p:nvSpPr>
          <p:cNvPr id="3" name="Content Placeholder 2">
            <a:extLst>
              <a:ext uri="{FF2B5EF4-FFF2-40B4-BE49-F238E27FC236}">
                <a16:creationId xmlns:a16="http://schemas.microsoft.com/office/drawing/2014/main" id="{4DACC988-FA88-42A8-98D7-79E9A4120EAE}"/>
              </a:ext>
            </a:extLst>
          </p:cNvPr>
          <p:cNvSpPr>
            <a:spLocks noGrp="1"/>
          </p:cNvSpPr>
          <p:nvPr>
            <p:ph idx="1"/>
          </p:nvPr>
        </p:nvSpPr>
        <p:spPr>
          <a:xfrm>
            <a:off x="648930" y="1547733"/>
            <a:ext cx="7515356" cy="4331957"/>
          </a:xfrm>
        </p:spPr>
        <p:txBody>
          <a:bodyPr>
            <a:noAutofit/>
          </a:bodyPr>
          <a:lstStyle/>
          <a:p>
            <a:pPr marL="0" indent="0">
              <a:lnSpc>
                <a:spcPct val="100000"/>
              </a:lnSpc>
              <a:spcBef>
                <a:spcPts val="600"/>
              </a:spcBef>
              <a:spcAft>
                <a:spcPts val="600"/>
              </a:spcAft>
              <a:buNone/>
            </a:pPr>
            <a:r>
              <a:rPr lang="en-US" sz="2000" dirty="0">
                <a:solidFill>
                  <a:schemeClr val="accent6">
                    <a:lumMod val="50000"/>
                  </a:schemeClr>
                </a:solidFill>
              </a:rPr>
              <a:t>Unless otherwise provided in a bylaw adopted by the shareholders, the board of directors may declare vacant the office of a director who:</a:t>
            </a:r>
          </a:p>
          <a:p>
            <a:pPr>
              <a:lnSpc>
                <a:spcPct val="100000"/>
              </a:lnSpc>
              <a:spcBef>
                <a:spcPts val="600"/>
              </a:spcBef>
              <a:spcAft>
                <a:spcPts val="600"/>
              </a:spcAft>
              <a:buClr>
                <a:srgbClr val="FF0000"/>
              </a:buClr>
              <a:buFont typeface="Symbol" panose="05050102010706020507" pitchFamily="18" charset="2"/>
              <a:buChar char="ý"/>
            </a:pPr>
            <a:r>
              <a:rPr lang="en-US" sz="2000" dirty="0">
                <a:solidFill>
                  <a:schemeClr val="accent6">
                    <a:lumMod val="50000"/>
                  </a:schemeClr>
                </a:solidFill>
              </a:rPr>
              <a:t>Has </a:t>
            </a:r>
            <a:r>
              <a:rPr lang="en-US" sz="2000" b="1" dirty="0">
                <a:solidFill>
                  <a:schemeClr val="accent6">
                    <a:lumMod val="50000"/>
                  </a:schemeClr>
                </a:solidFill>
              </a:rPr>
              <a:t>been judicially declared of unsound mind </a:t>
            </a:r>
            <a:r>
              <a:rPr lang="en-US" sz="2000" dirty="0">
                <a:solidFill>
                  <a:schemeClr val="accent6">
                    <a:lumMod val="50000"/>
                  </a:schemeClr>
                </a:solidFill>
              </a:rPr>
              <a:t>or </a:t>
            </a:r>
          </a:p>
          <a:p>
            <a:pPr>
              <a:lnSpc>
                <a:spcPct val="100000"/>
              </a:lnSpc>
              <a:spcBef>
                <a:spcPts val="600"/>
              </a:spcBef>
              <a:spcAft>
                <a:spcPts val="600"/>
              </a:spcAft>
              <a:buClr>
                <a:srgbClr val="FF0000"/>
              </a:buClr>
              <a:buFont typeface="Symbol" panose="05050102010706020507" pitchFamily="18" charset="2"/>
              <a:buChar char="ý"/>
            </a:pPr>
            <a:r>
              <a:rPr lang="en-US" sz="2000" b="1" dirty="0">
                <a:solidFill>
                  <a:schemeClr val="accent6">
                    <a:lumMod val="50000"/>
                  </a:schemeClr>
                </a:solidFill>
              </a:rPr>
              <a:t>Who has been convicted of an offense punishable </a:t>
            </a:r>
            <a:r>
              <a:rPr lang="en-US" sz="2000" dirty="0">
                <a:solidFill>
                  <a:schemeClr val="accent6">
                    <a:lumMod val="50000"/>
                  </a:schemeClr>
                </a:solidFill>
              </a:rPr>
              <a:t>by imprisonment for a term of more than one year or for any other proper cause which the bylaws may specify or if,</a:t>
            </a:r>
          </a:p>
          <a:p>
            <a:pPr>
              <a:lnSpc>
                <a:spcPct val="100000"/>
              </a:lnSpc>
              <a:spcBef>
                <a:spcPts val="600"/>
              </a:spcBef>
              <a:spcAft>
                <a:spcPts val="600"/>
              </a:spcAft>
              <a:buClr>
                <a:srgbClr val="FF0000"/>
              </a:buClr>
              <a:buFont typeface="Symbol" panose="05050102010706020507" pitchFamily="18" charset="2"/>
              <a:buChar char="ý"/>
            </a:pPr>
            <a:r>
              <a:rPr lang="en-US" sz="2000" b="1" dirty="0">
                <a:solidFill>
                  <a:schemeClr val="accent6">
                    <a:lumMod val="50000"/>
                  </a:schemeClr>
                </a:solidFill>
              </a:rPr>
              <a:t>Within 60 days or such other time as the bylaws may specify after notice of his selection</a:t>
            </a:r>
            <a:r>
              <a:rPr lang="en-US" sz="2000" dirty="0">
                <a:solidFill>
                  <a:schemeClr val="accent6">
                    <a:lumMod val="50000"/>
                  </a:schemeClr>
                </a:solidFill>
              </a:rPr>
              <a:t>, he does not accept the office either in writing or by attending a meeting of the board of directors and fulfill such other requirements of qualification as the bylaws may specify.</a:t>
            </a:r>
          </a:p>
          <a:p>
            <a:pPr marL="0" indent="0">
              <a:spcBef>
                <a:spcPts val="600"/>
              </a:spcBef>
              <a:spcAft>
                <a:spcPts val="600"/>
              </a:spcAft>
              <a:buNone/>
            </a:pPr>
            <a:endParaRPr lang="en-US" sz="2400" dirty="0"/>
          </a:p>
        </p:txBody>
      </p:sp>
      <p:pic>
        <p:nvPicPr>
          <p:cNvPr id="4" name="Picture 3">
            <a:extLst>
              <a:ext uri="{FF2B5EF4-FFF2-40B4-BE49-F238E27FC236}">
                <a16:creationId xmlns:a16="http://schemas.microsoft.com/office/drawing/2014/main" id="{A4A1BDC9-00D9-4484-9840-CC0A5B2B78B0}"/>
              </a:ext>
            </a:extLst>
          </p:cNvPr>
          <p:cNvPicPr>
            <a:picLocks noChangeAspect="1"/>
          </p:cNvPicPr>
          <p:nvPr/>
        </p:nvPicPr>
        <p:blipFill rotWithShape="1">
          <a:blip r:embed="rId2"/>
          <a:srcRect r="4237" b="-2"/>
          <a:stretch/>
        </p:blipFill>
        <p:spPr>
          <a:xfrm>
            <a:off x="8296275" y="0"/>
            <a:ext cx="3895725" cy="6857134"/>
          </a:xfrm>
          <a:prstGeom prst="rect">
            <a:avLst/>
          </a:prstGeom>
          <a:effectLst/>
        </p:spPr>
      </p:pic>
    </p:spTree>
    <p:extLst>
      <p:ext uri="{BB962C8B-B14F-4D97-AF65-F5344CB8AC3E}">
        <p14:creationId xmlns:p14="http://schemas.microsoft.com/office/powerpoint/2010/main" val="26597301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court">
            <a:extLst>
              <a:ext uri="{FF2B5EF4-FFF2-40B4-BE49-F238E27FC236}">
                <a16:creationId xmlns:a16="http://schemas.microsoft.com/office/drawing/2014/main" id="{6CEB553D-68C1-45B5-B2A7-B3A54923E2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475" y="435211"/>
            <a:ext cx="3466738" cy="5987577"/>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BF3947-384B-4D07-A693-3E3EC058936E}"/>
              </a:ext>
            </a:extLst>
          </p:cNvPr>
          <p:cNvSpPr/>
          <p:nvPr/>
        </p:nvSpPr>
        <p:spPr>
          <a:xfrm>
            <a:off x="4580640" y="1552051"/>
            <a:ext cx="6689872" cy="4094198"/>
          </a:xfrm>
          <a:prstGeom prst="rect">
            <a:avLst/>
          </a:prstGeom>
        </p:spPr>
        <p:txBody>
          <a:bodyPr wrap="square">
            <a:spAutoFit/>
          </a:bodyPr>
          <a:lstStyle/>
          <a:p>
            <a:pPr marL="342900" marR="0" lvl="0" indent="-342900" algn="l" defTabSz="914400" rtl="0" eaLnBrk="1" fontAlgn="auto" latinLnBrk="0" hangingPunct="1">
              <a:lnSpc>
                <a:spcPct val="110000"/>
              </a:lnSpc>
              <a:spcBef>
                <a:spcPts val="600"/>
              </a:spcBef>
              <a:spcAft>
                <a:spcPts val="600"/>
              </a:spcAft>
              <a:buClr>
                <a:srgbClr val="FF0000"/>
              </a:buClr>
              <a:buSzTx/>
              <a:buFont typeface="Symbol" panose="05050102010706020507" pitchFamily="18" charset="2"/>
              <a:buChar char="ý"/>
              <a:tabLst/>
              <a:defRPr/>
            </a:pPr>
            <a:r>
              <a:rPr kumimoji="0" lang="en-US" sz="2000" b="1" i="0" u="none" strike="noStrike" kern="1200" cap="none" spc="0" normalizeH="0" baseline="0" noProof="0" dirty="0">
                <a:ln>
                  <a:noFill/>
                </a:ln>
                <a:solidFill>
                  <a:srgbClr val="ED7D31">
                    <a:lumMod val="50000"/>
                  </a:srgbClr>
                </a:solidFill>
                <a:effectLst/>
                <a:uLnTx/>
                <a:uFillTx/>
                <a:ea typeface="Times New Roman" panose="02020603050405020304" pitchFamily="18" charset="0"/>
                <a:cs typeface="Times New Roman" panose="02020603050405020304" pitchFamily="18" charset="0"/>
              </a:rPr>
              <a:t>Upon application of any shareholder or director, the court may remove from office any director in case of fraudulent or dishonest acts</a:t>
            </a:r>
            <a:r>
              <a:rPr kumimoji="0" lang="en-US" sz="2000" b="0" i="0" u="none" strike="noStrike" kern="1200" cap="none" spc="0" normalizeH="0" baseline="0" noProof="0" dirty="0">
                <a:ln>
                  <a:noFill/>
                </a:ln>
                <a:solidFill>
                  <a:srgbClr val="ED7D31">
                    <a:lumMod val="50000"/>
                  </a:srgbClr>
                </a:solidFill>
                <a:effectLst/>
                <a:uLnTx/>
                <a:uFillTx/>
                <a:ea typeface="Times New Roman" panose="02020603050405020304" pitchFamily="18" charset="0"/>
                <a:cs typeface="Times New Roman" panose="02020603050405020304" pitchFamily="18" charset="0"/>
              </a:rPr>
              <a:t>, or </a:t>
            </a:r>
            <a:r>
              <a:rPr kumimoji="0" lang="en-US" sz="2000" b="1" i="0" u="none" strike="noStrike" kern="1200" cap="none" spc="0" normalizeH="0" baseline="0" noProof="0" dirty="0">
                <a:ln>
                  <a:noFill/>
                </a:ln>
                <a:solidFill>
                  <a:srgbClr val="ED7D31">
                    <a:lumMod val="50000"/>
                  </a:srgbClr>
                </a:solidFill>
                <a:effectLst/>
                <a:uLnTx/>
                <a:uFillTx/>
                <a:ea typeface="Times New Roman" panose="02020603050405020304" pitchFamily="18" charset="0"/>
                <a:cs typeface="Times New Roman" panose="02020603050405020304" pitchFamily="18" charset="0"/>
              </a:rPr>
              <a:t>gross abuse of authority or discretion with reference to the corporation, or for any other proper cause</a:t>
            </a:r>
            <a:r>
              <a:rPr kumimoji="0" lang="en-US" sz="2000" b="0" i="0" u="none" strike="noStrike" kern="1200" cap="none" spc="0" normalizeH="0" baseline="0" noProof="0" dirty="0">
                <a:ln>
                  <a:noFill/>
                </a:ln>
                <a:solidFill>
                  <a:srgbClr val="ED7D31">
                    <a:lumMod val="50000"/>
                  </a:srgbClr>
                </a:solidFill>
                <a:effectLst/>
                <a:uLnTx/>
                <a:uFillTx/>
                <a:ea typeface="Times New Roman" panose="02020603050405020304" pitchFamily="18" charset="0"/>
                <a:cs typeface="Times New Roman" panose="02020603050405020304" pitchFamily="18" charset="0"/>
              </a:rPr>
              <a:t>, and</a:t>
            </a:r>
          </a:p>
          <a:p>
            <a:pPr marL="342900" marR="0" lvl="0" indent="-342900" algn="l" defTabSz="914400" rtl="0" eaLnBrk="1" fontAlgn="auto" latinLnBrk="0" hangingPunct="1">
              <a:lnSpc>
                <a:spcPct val="110000"/>
              </a:lnSpc>
              <a:spcBef>
                <a:spcPts val="600"/>
              </a:spcBef>
              <a:spcAft>
                <a:spcPts val="600"/>
              </a:spcAft>
              <a:buClr>
                <a:srgbClr val="FF0000"/>
              </a:buClr>
              <a:buSzTx/>
              <a:buFont typeface="Symbol" panose="05050102010706020507" pitchFamily="18" charset="2"/>
              <a:buChar char="ý"/>
              <a:tabLst/>
              <a:defRPr/>
            </a:pPr>
            <a:r>
              <a:rPr kumimoji="0" lang="en-US" sz="2000" b="0" i="0" u="none" strike="noStrike" kern="1200" cap="none" spc="0" normalizeH="0" baseline="0" noProof="0" dirty="0">
                <a:ln>
                  <a:noFill/>
                </a:ln>
                <a:solidFill>
                  <a:srgbClr val="ED7D31">
                    <a:lumMod val="50000"/>
                  </a:srgbClr>
                </a:solidFill>
                <a:effectLst/>
                <a:uLnTx/>
                <a:uFillTx/>
                <a:ea typeface="Times New Roman" panose="02020603050405020304" pitchFamily="18" charset="0"/>
                <a:cs typeface="Times New Roman" panose="02020603050405020304" pitchFamily="18" charset="0"/>
              </a:rPr>
              <a:t>May bar from office any director so removed for a period prescribed by the court.</a:t>
            </a:r>
          </a:p>
          <a:p>
            <a:pPr marL="342900" lvl="0" indent="-342900">
              <a:lnSpc>
                <a:spcPct val="110000"/>
              </a:lnSpc>
              <a:spcBef>
                <a:spcPts val="600"/>
              </a:spcBef>
              <a:spcAft>
                <a:spcPts val="600"/>
              </a:spcAft>
              <a:buClr>
                <a:srgbClr val="FF0000"/>
              </a:buClr>
              <a:buFont typeface="Symbol" panose="05050102010706020507" pitchFamily="18" charset="2"/>
              <a:buChar char="ý"/>
              <a:defRPr/>
            </a:pPr>
            <a:r>
              <a:rPr lang="en-US" sz="2000" dirty="0">
                <a:solidFill>
                  <a:srgbClr val="833C0C"/>
                </a:solidFill>
              </a:rPr>
              <a:t>If </a:t>
            </a:r>
            <a:r>
              <a:rPr lang="en-US" sz="2000" b="1" dirty="0">
                <a:solidFill>
                  <a:srgbClr val="833C0C"/>
                </a:solidFill>
              </a:rPr>
              <a:t>demand futility</a:t>
            </a:r>
            <a:r>
              <a:rPr lang="en-US" sz="2000" dirty="0">
                <a:solidFill>
                  <a:srgbClr val="833C0C"/>
                </a:solidFill>
              </a:rPr>
              <a:t> is already part of your derivative suit pleading, the same facts showing the board is controlled by a wrongdoer director support the judicial removal grounds</a:t>
            </a:r>
            <a:endParaRPr kumimoji="0" lang="en-US" sz="2000" b="0" i="0" u="none" strike="noStrike" kern="1200" cap="none" spc="0" normalizeH="0" baseline="0" noProof="0" dirty="0">
              <a:ln>
                <a:noFill/>
              </a:ln>
              <a:solidFill>
                <a:srgbClr val="833C0C"/>
              </a:solidFill>
              <a:effectLst/>
              <a:uLnTx/>
              <a:uFillTx/>
              <a:ea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3B5AE210-71AD-4124-8059-913C09AEF378}"/>
              </a:ext>
            </a:extLst>
          </p:cNvPr>
          <p:cNvSpPr>
            <a:spLocks noGrp="1"/>
          </p:cNvSpPr>
          <p:nvPr>
            <p:ph type="title"/>
          </p:nvPr>
        </p:nvSpPr>
        <p:spPr>
          <a:xfrm>
            <a:off x="4748980" y="365125"/>
            <a:ext cx="6604819" cy="1325563"/>
          </a:xfrm>
        </p:spPr>
        <p:txBody>
          <a:bodyPr/>
          <a:lstStyle/>
          <a:p>
            <a:r>
              <a:rPr lang="en-US" dirty="0">
                <a:solidFill>
                  <a:schemeClr val="accent2">
                    <a:lumMod val="50000"/>
                  </a:schemeClr>
                </a:solidFill>
              </a:rPr>
              <a:t>By the Court</a:t>
            </a:r>
          </a:p>
        </p:txBody>
      </p:sp>
    </p:spTree>
    <p:extLst>
      <p:ext uri="{BB962C8B-B14F-4D97-AF65-F5344CB8AC3E}">
        <p14:creationId xmlns:p14="http://schemas.microsoft.com/office/powerpoint/2010/main" val="308877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d\Desktop\the_end_lg_clr.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1981202"/>
            <a:ext cx="4038600" cy="306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40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2362200" y="990673"/>
            <a:ext cx="324128" cy="830997"/>
          </a:xfrm>
          <a:prstGeom prst="rect">
            <a:avLst/>
          </a:prstGeom>
          <a:noFill/>
        </p:spPr>
        <p:txBody>
          <a:bodyPr wrap="none" rtlCol="0">
            <a:spAutoFit/>
          </a:bodyPr>
          <a:lstStyle/>
          <a:p>
            <a:r>
              <a:rPr lang="en-US" sz="4800" dirty="0">
                <a:solidFill>
                  <a:srgbClr val="FF0000"/>
                </a:solidFill>
                <a:latin typeface="Calibri"/>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a:off x="4724400" y="1645993"/>
            <a:ext cx="5486400" cy="3908762"/>
          </a:xfrm>
          <a:prstGeom prst="rect">
            <a:avLst/>
          </a:prstGeom>
          <a:noFill/>
        </p:spPr>
        <p:txBody>
          <a:bodyPr wrap="square">
            <a:spAutoFit/>
          </a:bodyPr>
          <a:lstStyle/>
          <a:p>
            <a:pPr algn="ctr">
              <a:defRPr/>
            </a:pPr>
            <a:r>
              <a:rPr lang="en-US" sz="2800" b="1" i="1" cap="all" dirty="0">
                <a:solidFill>
                  <a:srgbClr val="1F497D"/>
                </a:solidFill>
                <a:effectLst>
                  <a:outerShdw blurRad="38100" dist="38100" dir="2700000" algn="tl">
                    <a:srgbClr val="000000">
                      <a:alpha val="43137"/>
                    </a:srgbClr>
                  </a:outerShdw>
                </a:effectLst>
                <a:latin typeface="Calibri"/>
              </a:rPr>
              <a:t>Questions</a:t>
            </a:r>
          </a:p>
          <a:p>
            <a:pPr>
              <a:defRPr/>
            </a:pPr>
            <a:endParaRPr lang="en-US" sz="1600" b="1" dirty="0">
              <a:solidFill>
                <a:srgbClr val="000000"/>
              </a:solidFill>
              <a:latin typeface="Calibri"/>
            </a:endParaRPr>
          </a:p>
          <a:p>
            <a:pPr algn="ctr">
              <a:defRPr/>
            </a:pPr>
            <a:r>
              <a:rPr lang="en-US" sz="2800" dirty="0">
                <a:solidFill>
                  <a:srgbClr val="000000"/>
                </a:solidFill>
                <a:latin typeface="Calibri"/>
              </a:rPr>
              <a:t>If you have questions after the presentation, please email us:</a:t>
            </a:r>
          </a:p>
          <a:p>
            <a:pPr>
              <a:defRPr/>
            </a:pPr>
            <a:endParaRPr lang="en-US" sz="1600" b="1" dirty="0">
              <a:solidFill>
                <a:srgbClr val="000000"/>
              </a:solidFill>
              <a:latin typeface="Calibri"/>
            </a:endParaRPr>
          </a:p>
          <a:p>
            <a:pPr algn="ctr">
              <a:defRPr/>
            </a:pPr>
            <a:r>
              <a:rPr lang="en-US" sz="3600" b="1" dirty="0">
                <a:solidFill>
                  <a:srgbClr val="000000"/>
                </a:solidFill>
                <a:latin typeface="Calibri"/>
              </a:rPr>
              <a:t>tedperkins@gibperk.com</a:t>
            </a:r>
            <a:br>
              <a:rPr lang="en-US" sz="3600" b="1" dirty="0">
                <a:solidFill>
                  <a:srgbClr val="000000"/>
                </a:solidFill>
                <a:latin typeface="Calibri"/>
              </a:rPr>
            </a:br>
            <a:r>
              <a:rPr lang="en-US" sz="3600" b="1" i="1" dirty="0">
                <a:solidFill>
                  <a:srgbClr val="000000"/>
                </a:solidFill>
                <a:latin typeface="Calibri"/>
              </a:rPr>
              <a:t>or</a:t>
            </a:r>
          </a:p>
          <a:p>
            <a:pPr algn="ctr">
              <a:defRPr/>
            </a:pPr>
            <a:r>
              <a:rPr lang="en-US" sz="3600" b="1" dirty="0">
                <a:solidFill>
                  <a:srgbClr val="000000"/>
                </a:solidFill>
                <a:latin typeface="Calibri"/>
              </a:rPr>
              <a:t>pfellman@gibperk.com</a:t>
            </a:r>
          </a:p>
          <a:p>
            <a:pPr algn="ctr">
              <a:defRPr/>
            </a:pPr>
            <a:endParaRPr lang="en-US" sz="2400" dirty="0">
              <a:solidFill>
                <a:srgbClr val="000000"/>
              </a:solidFill>
              <a:latin typeface="Calibri"/>
            </a:endParaRPr>
          </a:p>
        </p:txBody>
      </p:sp>
      <p:pic>
        <p:nvPicPr>
          <p:cNvPr id="2" name="Picture 1" descr="gibperknobackground.png">
            <a:extLst>
              <a:ext uri="{FF2B5EF4-FFF2-40B4-BE49-F238E27FC236}">
                <a16:creationId xmlns:a16="http://schemas.microsoft.com/office/drawing/2014/main" id="{A371675B-E2BE-4726-9201-5182EBAF71F6}"/>
              </a:ext>
            </a:extLst>
          </p:cNvPr>
          <p:cNvPicPr>
            <a:picLocks noChangeAspect="1"/>
          </p:cNvPicPr>
          <p:nvPr/>
        </p:nvPicPr>
        <p:blipFill>
          <a:blip r:embed="rId3"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15672719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2743200" cy="6858000"/>
          </a:xfrm>
          <a:prstGeom prst="rect">
            <a:avLst/>
          </a:prstGeom>
        </p:spPr>
      </p:pic>
      <p:sp>
        <p:nvSpPr>
          <p:cNvPr id="16" name="Rectangle 15"/>
          <p:cNvSpPr/>
          <p:nvPr/>
        </p:nvSpPr>
        <p:spPr>
          <a:xfrm rot="5400000" flipH="1">
            <a:off x="-6477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62200" y="990602"/>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flipV="1">
            <a:off x="2815205" y="666224"/>
            <a:ext cx="9231385" cy="46839"/>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3263984" y="1145099"/>
            <a:ext cx="8520270"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mn-cs"/>
              </a:rPr>
              <a:t>You will receive an email within the next 24 hours with a link to the Course Evaluation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000000"/>
                </a:solidFill>
                <a:effectLst/>
                <a:uLnTx/>
                <a:uFillTx/>
                <a:latin typeface="Calibri"/>
                <a:ea typeface="+mn-ea"/>
                <a:cs typeface="+mn-cs"/>
              </a:rPr>
              <a:t>Please complete this form</a:t>
            </a:r>
            <a:r>
              <a:rPr kumimoji="0" lang="en-US" sz="2800" b="1" i="0" u="none" strike="noStrike" kern="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p:txBody>
      </p:sp>
      <p:pic>
        <p:nvPicPr>
          <p:cNvPr id="2" name="Picture 1" descr="gibperknobackground.png">
            <a:extLst>
              <a:ext uri="{FF2B5EF4-FFF2-40B4-BE49-F238E27FC236}">
                <a16:creationId xmlns:a16="http://schemas.microsoft.com/office/drawing/2014/main" id="{3BCF9125-ED06-6BF9-6DA1-D9669AFCBCE5}"/>
              </a:ext>
            </a:extLst>
          </p:cNvPr>
          <p:cNvPicPr>
            <a:picLocks noChangeAspect="1"/>
          </p:cNvPicPr>
          <p:nvPr/>
        </p:nvPicPr>
        <p:blipFill>
          <a:blip r:embed="rId3" cstate="print"/>
          <a:srcRect/>
          <a:stretch>
            <a:fillRect/>
          </a:stretch>
        </p:blipFill>
        <p:spPr bwMode="auto">
          <a:xfrm>
            <a:off x="6282188" y="5900163"/>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50809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400" y="1645926"/>
            <a:ext cx="5562600" cy="397031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CLE - Continuing Legal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Attorneys:</a:t>
            </a:r>
            <a:b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YourOnlineProfessor.net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is an </a:t>
            </a:r>
            <a:r>
              <a:rPr kumimoji="0" lang="en-US" sz="18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Accredited Provider for Pennsylvania Continuing Legal Education,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through The Supreme Court of Pennsylvania's Continuing Legal Education Board, registered as sponsor #7003.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program qualifies as 1 hour -  </a:t>
            </a:r>
            <a:r>
              <a:rPr kumimoji="0" lang="en-US" sz="1800" b="0" i="0" u="none" strike="noStrike" kern="1200" cap="none" spc="0" normalizeH="0" baseline="0" noProof="0" dirty="0">
                <a:ln>
                  <a:noFill/>
                </a:ln>
                <a:solidFill>
                  <a:srgbClr val="8A0000"/>
                </a:solidFill>
                <a:effectLst/>
                <a:uLnTx/>
                <a:uFillTx/>
                <a:latin typeface="Abadi Extra Light" panose="020B0204020104020204" pitchFamily="34" charset="0"/>
                <a:ea typeface="+mn-ea"/>
                <a:cs typeface="+mn-cs"/>
              </a:rPr>
              <a:t>‘</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Live Webcast’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under PA CLE Board guidelines and in the states of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Delaware, New Jersey, California, and Texas</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 most cases, credit is also available to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New York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267200" y="365992"/>
            <a:ext cx="4724400" cy="624681"/>
          </a:xfrm>
          <a:ln>
            <a:noFill/>
          </a:ln>
        </p:spPr>
        <p:txBody>
          <a:bodyPr rtlCol="0">
            <a:normAutofit/>
          </a:bodyPr>
          <a:lstStyle/>
          <a:p>
            <a:pPr>
              <a:defRPr/>
            </a:pPr>
            <a:r>
              <a:rPr lang="en-US" sz="3200" dirty="0">
                <a:solidFill>
                  <a:schemeClr val="tx2">
                    <a:lumMod val="60000"/>
                    <a:lumOff val="40000"/>
                  </a:schemeClr>
                </a:solidFill>
                <a:effectLst>
                  <a:outerShdw blurRad="38100" dist="38100" dir="2700000" algn="tl">
                    <a:srgbClr val="000000">
                      <a:alpha val="43137"/>
                    </a:srgbClr>
                  </a:outerShdw>
                </a:effectLst>
                <a:latin typeface="Bernard MT Condensed" pitchFamily="18" charset="0"/>
              </a:rPr>
              <a:t>YourOnLineProfessor.net </a:t>
            </a:r>
          </a:p>
        </p:txBody>
      </p:sp>
      <p:pic>
        <p:nvPicPr>
          <p:cNvPr id="2" name="Picture 1" descr="gibperknobackground.png">
            <a:extLst>
              <a:ext uri="{FF2B5EF4-FFF2-40B4-BE49-F238E27FC236}">
                <a16:creationId xmlns:a16="http://schemas.microsoft.com/office/drawing/2014/main" id="{60E42589-7550-1C7F-8EFF-69489F068F14}"/>
              </a:ext>
            </a:extLst>
          </p:cNvPr>
          <p:cNvPicPr>
            <a:picLocks noChangeAspect="1"/>
          </p:cNvPicPr>
          <p:nvPr/>
        </p:nvPicPr>
        <p:blipFill>
          <a:blip r:embed="rId3"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387323883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400" y="1645928"/>
            <a:ext cx="5562600" cy="452431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CPE - Continuing Professional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Interactive Self Study Credit depending on how you access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267200" y="365992"/>
            <a:ext cx="4724400" cy="624681"/>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Bernard MT Condensed" pitchFamily="18" charset="0"/>
                <a:ea typeface="+mj-ea"/>
                <a:cs typeface="+mj-cs"/>
              </a:rPr>
              <a:t>YourOnLineProfessor.net </a:t>
            </a:r>
          </a:p>
        </p:txBody>
      </p:sp>
      <p:pic>
        <p:nvPicPr>
          <p:cNvPr id="2" name="Picture 1" descr="gibperknobackground.png">
            <a:extLst>
              <a:ext uri="{FF2B5EF4-FFF2-40B4-BE49-F238E27FC236}">
                <a16:creationId xmlns:a16="http://schemas.microsoft.com/office/drawing/2014/main" id="{44BEB6F2-2436-D79C-8CC4-7B6DEA73D534}"/>
              </a:ext>
            </a:extLst>
          </p:cNvPr>
          <p:cNvPicPr>
            <a:picLocks noChangeAspect="1"/>
          </p:cNvPicPr>
          <p:nvPr/>
        </p:nvPicPr>
        <p:blipFill>
          <a:blip r:embed="rId2" cstate="print"/>
          <a:srcRect/>
          <a:stretch>
            <a:fillRect/>
          </a:stretch>
        </p:blipFill>
        <p:spPr bwMode="auto">
          <a:xfrm>
            <a:off x="688829" y="5803664"/>
            <a:ext cx="2483862" cy="583225"/>
          </a:xfrm>
          <a:prstGeom prst="rect">
            <a:avLst/>
          </a:prstGeom>
          <a:noFill/>
          <a:ln w="9525">
            <a:noFill/>
            <a:miter lim="800000"/>
            <a:headEnd/>
            <a:tailEnd/>
          </a:ln>
          <a:effectLst>
            <a:outerShdw blurRad="149987" dist="250190" dir="8460000" sx="103000" sy="103000" algn="ctr">
              <a:srgbClr val="000000">
                <a:alpha val="32000"/>
              </a:srgbClr>
            </a:outerShdw>
          </a:effectLst>
        </p:spPr>
      </p:pic>
    </p:spTree>
    <p:extLst>
      <p:ext uri="{BB962C8B-B14F-4D97-AF65-F5344CB8AC3E}">
        <p14:creationId xmlns:p14="http://schemas.microsoft.com/office/powerpoint/2010/main" val="2588641177"/>
      </p:ext>
    </p:extLst>
  </p:cSld>
  <p:clrMapOvr>
    <a:masterClrMapping/>
  </p:clrMapOvr>
  <p:transition spd="med">
    <p:pull/>
  </p:transition>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ocess18_16x9.potx" id="{18C08C1C-D885-4A34-82ED-BCC7E8977CAF}" vid="{B29FEC22-D3F1-4FA0-B200-450CCFD6AFEB}"/>
    </a:ext>
  </a:extLst>
</a:theme>
</file>

<file path=ppt/theme/theme5.xml><?xml version="1.0" encoding="utf-8"?>
<a:theme xmlns:a="http://schemas.openxmlformats.org/drawingml/2006/main" name="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4DDC6DAB0E054E85EB466A366746D1" ma:contentTypeVersion="14" ma:contentTypeDescription="Create a new document." ma:contentTypeScope="" ma:versionID="ed3ad2495722aeac0f7f7eebe285d5f8">
  <xsd:schema xmlns:xsd="http://www.w3.org/2001/XMLSchema" xmlns:xs="http://www.w3.org/2001/XMLSchema" xmlns:p="http://schemas.microsoft.com/office/2006/metadata/properties" xmlns:ns3="d9b200a4-5d96-4f2e-812a-c542f5d418e1" xmlns:ns4="da27d67b-f2b9-4b8d-8a12-4029e31a9c4a" targetNamespace="http://schemas.microsoft.com/office/2006/metadata/properties" ma:root="true" ma:fieldsID="9a7bf9b03e8fd546bdaf8423deb2fba8" ns3:_="" ns4:_="">
    <xsd:import namespace="d9b200a4-5d96-4f2e-812a-c542f5d418e1"/>
    <xsd:import namespace="da27d67b-f2b9-4b8d-8a12-4029e31a9c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_activity"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200a4-5d96-4f2e-812a-c542f5d41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7d67b-f2b9-4b8d-8a12-4029e31a9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9b200a4-5d96-4f2e-812a-c542f5d418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D45CD7-41C9-4282-9E6E-9601299CF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200a4-5d96-4f2e-812a-c542f5d418e1"/>
    <ds:schemaRef ds:uri="da27d67b-f2b9-4b8d-8a12-4029e31a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CDFB6-A5DB-4746-922F-8375253B14BC}">
  <ds:schemaRefs>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da27d67b-f2b9-4b8d-8a12-4029e31a9c4a"/>
    <ds:schemaRef ds:uri="d9b200a4-5d96-4f2e-812a-c542f5d418e1"/>
    <ds:schemaRef ds:uri="http://purl.org/dc/terms/"/>
  </ds:schemaRefs>
</ds:datastoreItem>
</file>

<file path=customXml/itemProps3.xml><?xml version="1.0" encoding="utf-8"?>
<ds:datastoreItem xmlns:ds="http://schemas.openxmlformats.org/officeDocument/2006/customXml" ds:itemID="{863C47B7-97E6-4F37-A1CA-002BBD350F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1478</TotalTime>
  <Words>5262</Words>
  <Application>Microsoft Office PowerPoint</Application>
  <PresentationFormat>Widescreen</PresentationFormat>
  <Paragraphs>424</Paragraphs>
  <Slides>77</Slides>
  <Notes>17</Notes>
  <HiddenSlides>0</HiddenSlides>
  <MMClips>0</MMClips>
  <ScaleCrop>false</ScaleCrop>
  <HeadingPairs>
    <vt:vector size="6" baseType="variant">
      <vt:variant>
        <vt:lpstr>Fonts Used</vt:lpstr>
      </vt:variant>
      <vt:variant>
        <vt:i4>27</vt:i4>
      </vt:variant>
      <vt:variant>
        <vt:lpstr>Theme</vt:lpstr>
      </vt:variant>
      <vt:variant>
        <vt:i4>7</vt:i4>
      </vt:variant>
      <vt:variant>
        <vt:lpstr>Slide Titles</vt:lpstr>
      </vt:variant>
      <vt:variant>
        <vt:i4>77</vt:i4>
      </vt:variant>
    </vt:vector>
  </HeadingPairs>
  <TitlesOfParts>
    <vt:vector size="111" baseType="lpstr">
      <vt:lpstr>Meiryo</vt:lpstr>
      <vt:lpstr>Abadi Extra Light</vt:lpstr>
      <vt:lpstr>Abadi ExtraLight</vt:lpstr>
      <vt:lpstr>Aparajita</vt:lpstr>
      <vt:lpstr>Aptos</vt:lpstr>
      <vt:lpstr>Aptos Black</vt:lpstr>
      <vt:lpstr>Aptos Light</vt:lpstr>
      <vt:lpstr>Arial</vt:lpstr>
      <vt:lpstr>Arial Narrow</vt:lpstr>
      <vt:lpstr>Arial Nova Cond</vt:lpstr>
      <vt:lpstr>Arial Nova Cond Light</vt:lpstr>
      <vt:lpstr>Arial Nova Light</vt:lpstr>
      <vt:lpstr>Bernard MT Condensed</vt:lpstr>
      <vt:lpstr>Calibri</vt:lpstr>
      <vt:lpstr>Calibri Light</vt:lpstr>
      <vt:lpstr>Century Gothic</vt:lpstr>
      <vt:lpstr>Franklin Gothic Book</vt:lpstr>
      <vt:lpstr>Gill Sans MT</vt:lpstr>
      <vt:lpstr>High Tower Text</vt:lpstr>
      <vt:lpstr>Lato</vt:lpstr>
      <vt:lpstr>Oswald</vt:lpstr>
      <vt:lpstr>Oswald Medium</vt:lpstr>
      <vt:lpstr>oswald-extralight</vt:lpstr>
      <vt:lpstr>Symbol</vt:lpstr>
      <vt:lpstr>Tahoma</vt:lpstr>
      <vt:lpstr>Times New Roman</vt:lpstr>
      <vt:lpstr>Wingdings</vt:lpstr>
      <vt:lpstr>Office Theme</vt:lpstr>
      <vt:lpstr>4_Office Theme</vt:lpstr>
      <vt:lpstr>1_Office Theme</vt:lpstr>
      <vt:lpstr>Savon</vt:lpstr>
      <vt:lpstr>present_yourself</vt:lpstr>
      <vt:lpstr>2_Office Theme</vt:lpstr>
      <vt:lpstr>5_Office Theme</vt:lpstr>
      <vt:lpstr>Defending Minority Shareholders’ Rights - Part II</vt:lpstr>
      <vt:lpstr>PowerPoint Presentation</vt:lpstr>
      <vt:lpstr>PowerPoint Presentation</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PowerPoint Presentation</vt:lpstr>
      <vt:lpstr>PowerPoint Presentation</vt:lpstr>
      <vt:lpstr>Questions</vt:lpstr>
      <vt:lpstr>Defending Minority Shareholders’ Rights - Part II</vt:lpstr>
      <vt:lpstr>Remedies</vt:lpstr>
      <vt:lpstr>Distinction Between Direct and Derivative Lawsuits</vt:lpstr>
      <vt:lpstr>Distinction Between Direct and Derivative Lawsuits</vt:lpstr>
      <vt:lpstr>Direct Lawsuits</vt:lpstr>
      <vt:lpstr>Derivative Lawsuits</vt:lpstr>
      <vt:lpstr>Derivative Lawsuits</vt:lpstr>
      <vt:lpstr>Two Actions May Proceed Together</vt:lpstr>
      <vt:lpstr>Procedure – Derivative Lawsuit</vt:lpstr>
      <vt:lpstr>Demand Corp to Take Action</vt:lpstr>
      <vt:lpstr>Demand</vt:lpstr>
      <vt:lpstr>Procedure</vt:lpstr>
      <vt:lpstr>Procedure</vt:lpstr>
      <vt:lpstr>Procedure</vt:lpstr>
      <vt:lpstr>The Derivative Action May Proceed</vt:lpstr>
      <vt:lpstr>If the SLC Rejects the Demand</vt:lpstr>
      <vt:lpstr>Plaintiff has the Burden of Proof </vt:lpstr>
      <vt:lpstr>The Derivative Action May Proceed</vt:lpstr>
      <vt:lpstr>If a SLC is Not Appointed and the Board Rejects the Demand:</vt:lpstr>
      <vt:lpstr>Security</vt:lpstr>
      <vt:lpstr>Procedure under the  Pennsylvania Rules of Civil Procedure</vt:lpstr>
      <vt:lpstr>Procedure under the  Pennsylvania Rules of Civil Procedure</vt:lpstr>
      <vt:lpstr>Proceeds and Expenses </vt:lpstr>
      <vt:lpstr>Proceeds and Expenses </vt:lpstr>
      <vt:lpstr>Proceeds and Expenses </vt:lpstr>
      <vt:lpstr>Please Verify your Attendance</vt:lpstr>
      <vt:lpstr>Appointment of Receivers &amp; Custodians</vt:lpstr>
      <vt:lpstr>Nature of a Receivership vs. Custodianship </vt:lpstr>
      <vt:lpstr>Practical Illustration</vt:lpstr>
      <vt:lpstr>Practical Illustration</vt:lpstr>
      <vt:lpstr>Please Verify your Attendance</vt:lpstr>
      <vt:lpstr>Nature of the Underlying Problem </vt:lpstr>
      <vt:lpstr>Receivership is Appropriate When… </vt:lpstr>
      <vt:lpstr>Custodianship is Appropriate When…</vt:lpstr>
      <vt:lpstr>Purpose</vt:lpstr>
      <vt:lpstr>Effect on Management and Operation</vt:lpstr>
      <vt:lpstr>Who Has Standing to Petition the Court?</vt:lpstr>
      <vt:lpstr>Duration and Exit</vt:lpstr>
      <vt:lpstr>Receivership — Intensive Court Supervision</vt:lpstr>
      <vt:lpstr>Custodianship — More Circumscribed Court Supervision </vt:lpstr>
      <vt:lpstr>Right to Information</vt:lpstr>
      <vt:lpstr>Required Records</vt:lpstr>
      <vt:lpstr>Right of Inspection by  a Shareholder</vt:lpstr>
      <vt:lpstr>Proper Purpose</vt:lpstr>
      <vt:lpstr>Right of Inspection By a Shareholder</vt:lpstr>
      <vt:lpstr>Proceedings For The Enforcement of  Inspection By A Shareholder</vt:lpstr>
      <vt:lpstr>Proceedings For The Enforcement of  Inspection By A Shareholder</vt:lpstr>
      <vt:lpstr>Proceedings for the Enforcement of  Inspection By A Shareholder</vt:lpstr>
      <vt:lpstr>Proceedings for the Enforcement of  Inspection By A Shareholder</vt:lpstr>
      <vt:lpstr>Proceedings For The Enforcement of  Inspection By A Shareholder</vt:lpstr>
      <vt:lpstr>Certain Provisions of Articles Ineffective</vt:lpstr>
      <vt:lpstr>Compulsory Meeting Provisions</vt:lpstr>
      <vt:lpstr>Special Meetings</vt:lpstr>
      <vt:lpstr>Compulsory Meeting Provisions </vt:lpstr>
      <vt:lpstr>Special Meetings</vt:lpstr>
      <vt:lpstr>Removal of the Directors</vt:lpstr>
      <vt:lpstr>Removal by the Shareholders</vt:lpstr>
      <vt:lpstr>Removal by the Board</vt:lpstr>
      <vt:lpstr>By the Court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Edward Perkins JD, LLM, Tax (CPA)</dc:creator>
  <cp:lastModifiedBy>Edward Perkins JD, LLM, Tax (CPA)</cp:lastModifiedBy>
  <cp:revision>20</cp:revision>
  <cp:lastPrinted>2026-04-02T14:08:05Z</cp:lastPrinted>
  <dcterms:created xsi:type="dcterms:W3CDTF">2018-10-03T19:04:09Z</dcterms:created>
  <dcterms:modified xsi:type="dcterms:W3CDTF">2026-04-02T16:02:18Z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0x010100DC4DDC6DAB0E054E85EB466A366746D1</vt:lpwstr>
  </property>
</Properties>
</file>